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49"/>
  </p:notesMasterIdLst>
  <p:handoutMasterIdLst>
    <p:handoutMasterId r:id="rId50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1" r:id="rId38"/>
    <p:sldId id="290" r:id="rId39"/>
    <p:sldId id="294" r:id="rId40"/>
    <p:sldId id="293" r:id="rId41"/>
    <p:sldId id="292" r:id="rId42"/>
    <p:sldId id="295" r:id="rId43"/>
    <p:sldId id="296" r:id="rId44"/>
    <p:sldId id="297" r:id="rId45"/>
    <p:sldId id="301" r:id="rId46"/>
    <p:sldId id="299" r:id="rId47"/>
    <p:sldId id="300" r:id="rId4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presProps" Target="presProps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c:style val="2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CAP</c:v>
                </c:pt>
              </c:strCache>
            </c:strRef>
          </c:tx>
          <c:spPr>
            <a:solidFill>
              <a:srgbClr val="004586"/>
            </a:solidFill>
            <a:ln>
              <a:noFill/>
            </a:ln>
          </c:spPr>
          <c:invertIfNegative val="0"/>
          <c:cat>
            <c:strRef>
              <c:f>categories</c:f>
              <c:strCache>
                <c:ptCount val="5"/>
                <c:pt idx="0">
                  <c:v>CG</c:v>
                </c:pt>
                <c:pt idx="1">
                  <c:v>Fluid</c:v>
                </c:pt>
                <c:pt idx="2">
                  <c:v>FNA</c:v>
                </c:pt>
                <c:pt idx="3">
                  <c:v>Wash</c:v>
                </c:pt>
                <c:pt idx="4">
                  <c:v>Smean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1.26</c:v>
                </c:pt>
                <c:pt idx="1">
                  <c:v>1.1000000000000001</c:v>
                </c:pt>
                <c:pt idx="2">
                  <c:v>1.1399999999999999</c:v>
                </c:pt>
                <c:pt idx="3">
                  <c:v>0.51</c:v>
                </c:pt>
                <c:pt idx="4">
                  <c:v>0.12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W2Q</c:v>
                </c:pt>
              </c:strCache>
            </c:strRef>
          </c:tx>
          <c:spPr>
            <a:solidFill>
              <a:srgbClr val="FF420E"/>
            </a:solidFill>
            <a:ln>
              <a:noFill/>
            </a:ln>
          </c:spPr>
          <c:invertIfNegative val="0"/>
          <c:cat>
            <c:strRef>
              <c:f>categories</c:f>
              <c:strCache>
                <c:ptCount val="5"/>
                <c:pt idx="0">
                  <c:v>CG</c:v>
                </c:pt>
                <c:pt idx="1">
                  <c:v>Fluid</c:v>
                </c:pt>
                <c:pt idx="2">
                  <c:v>FNA</c:v>
                </c:pt>
                <c:pt idx="3">
                  <c:v>Wash</c:v>
                </c:pt>
                <c:pt idx="4">
                  <c:v>Smean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5"/>
                <c:pt idx="0">
                  <c:v>0.75</c:v>
                </c:pt>
                <c:pt idx="1">
                  <c:v>0.99</c:v>
                </c:pt>
                <c:pt idx="2">
                  <c:v>1.59</c:v>
                </c:pt>
                <c:pt idx="3">
                  <c:v>0.31</c:v>
                </c:pt>
                <c:pt idx="4">
                  <c:v>0.14000000000000001</c:v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RCP</c:v>
                </c:pt>
              </c:strCache>
            </c:strRef>
          </c:tx>
          <c:spPr>
            <a:solidFill>
              <a:srgbClr val="FFD320"/>
            </a:solidFill>
            <a:ln>
              <a:noFill/>
            </a:ln>
          </c:spPr>
          <c:invertIfNegative val="0"/>
          <c:cat>
            <c:strRef>
              <c:f>categories</c:f>
              <c:strCache>
                <c:ptCount val="5"/>
                <c:pt idx="0">
                  <c:v>CG</c:v>
                </c:pt>
                <c:pt idx="1">
                  <c:v>Fluid</c:v>
                </c:pt>
                <c:pt idx="2">
                  <c:v>FNA</c:v>
                </c:pt>
                <c:pt idx="3">
                  <c:v>Wash</c:v>
                </c:pt>
                <c:pt idx="4">
                  <c:v>Smean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5"/>
                <c:pt idx="0">
                  <c:v>1.77</c:v>
                </c:pt>
                <c:pt idx="1">
                  <c:v>1.65</c:v>
                </c:pt>
                <c:pt idx="2">
                  <c:v>1.1200000000000001</c:v>
                </c:pt>
                <c:pt idx="3">
                  <c:v>0.54</c:v>
                </c:pt>
                <c:pt idx="4">
                  <c:v>0.09</c:v>
                </c:pt>
              </c:numCache>
            </c:numRef>
          </c:val>
        </c:ser>
        <c:ser>
          <c:idx val="3"/>
          <c:order val="3"/>
          <c:tx>
            <c:strRef>
              <c:f>label 3</c:f>
              <c:strCache>
                <c:ptCount val="1"/>
                <c:pt idx="0">
                  <c:v>CPT</c:v>
                </c:pt>
              </c:strCache>
            </c:strRef>
          </c:tx>
          <c:spPr>
            <a:solidFill>
              <a:srgbClr val="579D1C"/>
            </a:solidFill>
            <a:ln>
              <a:noFill/>
            </a:ln>
          </c:spPr>
          <c:invertIfNegative val="0"/>
          <c:cat>
            <c:strRef>
              <c:f>categories</c:f>
              <c:strCache>
                <c:ptCount val="5"/>
                <c:pt idx="0">
                  <c:v>CG</c:v>
                </c:pt>
                <c:pt idx="1">
                  <c:v>Fluid</c:v>
                </c:pt>
                <c:pt idx="2">
                  <c:v>FNA</c:v>
                </c:pt>
                <c:pt idx="3">
                  <c:v>Wash</c:v>
                </c:pt>
                <c:pt idx="4">
                  <c:v>Smean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5"/>
                <c:pt idx="0">
                  <c:v>0.7</c:v>
                </c:pt>
                <c:pt idx="1">
                  <c:v>0.97</c:v>
                </c:pt>
                <c:pt idx="2">
                  <c:v>1.68</c:v>
                </c:pt>
                <c:pt idx="3">
                  <c:v>0.3</c:v>
                </c:pt>
                <c:pt idx="4">
                  <c:v>0.24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5638528"/>
        <c:axId val="117652096"/>
      </c:barChart>
      <c:catAx>
        <c:axId val="105638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defRPr>
            </a:pPr>
            <a:endParaRPr lang="en-US"/>
          </a:p>
        </c:txPr>
        <c:crossAx val="117652096"/>
        <c:crosses val="autoZero"/>
        <c:auto val="1"/>
        <c:lblAlgn val="ctr"/>
        <c:lblOffset val="100"/>
        <c:noMultiLvlLbl val="1"/>
      </c:catAx>
      <c:valAx>
        <c:axId val="117652096"/>
        <c:scaling>
          <c:orientation val="minMax"/>
          <c:max val="1.8"/>
          <c:min val="0"/>
        </c:scaling>
        <c:delete val="0"/>
        <c:axPos val="l"/>
        <c:majorGridlines>
          <c:spPr>
            <a:ln>
              <a:solidFill>
                <a:srgbClr val="B3B3B3"/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defRPr>
            </a:pPr>
            <a:endParaRPr lang="en-US"/>
          </a:p>
        </c:txPr>
        <c:crossAx val="105638528"/>
        <c:crossesAt val="1"/>
        <c:crossBetween val="between"/>
        <c:majorUnit val="0.4"/>
        <c:minorUnit val="0.2"/>
      </c:valAx>
      <c:spPr>
        <a:noFill/>
        <a:ln>
          <a:solidFill>
            <a:srgbClr val="B3B3B3"/>
          </a:solidFill>
        </a:ln>
      </c:spPr>
    </c:plotArea>
    <c:legend>
      <c:legendPos val="r"/>
      <c:layout/>
      <c:overlay val="0"/>
      <c:spPr>
        <a:noFill/>
        <a:ln>
          <a:noFill/>
        </a:ln>
      </c:spPr>
    </c:legend>
    <c:plotVisOnly val="1"/>
    <c:dispBlanksAs val="gap"/>
    <c:showDLblsOverMax val="1"/>
  </c:chart>
  <c:spPr>
    <a:solidFill>
      <a:srgbClr val="FFFFFF"/>
    </a:solidFill>
    <a:ln>
      <a:noFill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c:style val="2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CAP</c:v>
                </c:pt>
              </c:strCache>
            </c:strRef>
          </c:tx>
          <c:spPr>
            <a:solidFill>
              <a:srgbClr val="004586"/>
            </a:solidFill>
            <a:ln>
              <a:noFill/>
            </a:ln>
          </c:spPr>
          <c:invertIfNegative val="0"/>
          <c:cat>
            <c:strRef>
              <c:f>categories</c:f>
              <c:strCache>
                <c:ptCount val="13"/>
                <c:pt idx="0">
                  <c:v>GI</c:v>
                </c:pt>
                <c:pt idx="1">
                  <c:v>GYN</c:v>
                </c:pt>
                <c:pt idx="2">
                  <c:v>Breast</c:v>
                </c:pt>
                <c:pt idx="3">
                  <c:v>GU</c:v>
                </c:pt>
                <c:pt idx="4">
                  <c:v>Derm</c:v>
                </c:pt>
                <c:pt idx="5">
                  <c:v>MSK</c:v>
                </c:pt>
                <c:pt idx="6">
                  <c:v>ENT</c:v>
                </c:pt>
                <c:pt idx="7">
                  <c:v>Thoracic</c:v>
                </c:pt>
                <c:pt idx="8">
                  <c:v>FS</c:v>
                </c:pt>
                <c:pt idx="9">
                  <c:v>Renal</c:v>
                </c:pt>
                <c:pt idx="10">
                  <c:v>Neuro</c:v>
                </c:pt>
                <c:pt idx="11">
                  <c:v>Lymphoma</c:v>
                </c:pt>
                <c:pt idx="12">
                  <c:v>Cardiac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3"/>
                <c:pt idx="0">
                  <c:v>8.68</c:v>
                </c:pt>
                <c:pt idx="1">
                  <c:v>4.21</c:v>
                </c:pt>
                <c:pt idx="2">
                  <c:v>4.6100000000000003</c:v>
                </c:pt>
                <c:pt idx="3">
                  <c:v>3.68</c:v>
                </c:pt>
                <c:pt idx="4">
                  <c:v>1.88</c:v>
                </c:pt>
                <c:pt idx="5">
                  <c:v>0.92</c:v>
                </c:pt>
                <c:pt idx="6">
                  <c:v>0.87</c:v>
                </c:pt>
                <c:pt idx="7">
                  <c:v>0.6</c:v>
                </c:pt>
                <c:pt idx="8">
                  <c:v>0.73</c:v>
                </c:pt>
                <c:pt idx="9">
                  <c:v>0.48</c:v>
                </c:pt>
                <c:pt idx="10">
                  <c:v>0.42</c:v>
                </c:pt>
                <c:pt idx="11">
                  <c:v>0.48</c:v>
                </c:pt>
                <c:pt idx="12">
                  <c:v>0.45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W2Q</c:v>
                </c:pt>
              </c:strCache>
            </c:strRef>
          </c:tx>
          <c:spPr>
            <a:solidFill>
              <a:srgbClr val="FF420E"/>
            </a:solidFill>
            <a:ln>
              <a:noFill/>
            </a:ln>
          </c:spPr>
          <c:invertIfNegative val="0"/>
          <c:cat>
            <c:strRef>
              <c:f>categories</c:f>
              <c:strCache>
                <c:ptCount val="13"/>
                <c:pt idx="0">
                  <c:v>GI</c:v>
                </c:pt>
                <c:pt idx="1">
                  <c:v>GYN</c:v>
                </c:pt>
                <c:pt idx="2">
                  <c:v>Breast</c:v>
                </c:pt>
                <c:pt idx="3">
                  <c:v>GU</c:v>
                </c:pt>
                <c:pt idx="4">
                  <c:v>Derm</c:v>
                </c:pt>
                <c:pt idx="5">
                  <c:v>MSK</c:v>
                </c:pt>
                <c:pt idx="6">
                  <c:v>ENT</c:v>
                </c:pt>
                <c:pt idx="7">
                  <c:v>Thoracic</c:v>
                </c:pt>
                <c:pt idx="8">
                  <c:v>FS</c:v>
                </c:pt>
                <c:pt idx="9">
                  <c:v>Renal</c:v>
                </c:pt>
                <c:pt idx="10">
                  <c:v>Neuro</c:v>
                </c:pt>
                <c:pt idx="11">
                  <c:v>Lymphoma</c:v>
                </c:pt>
                <c:pt idx="12">
                  <c:v>Cardiac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3"/>
                <c:pt idx="0">
                  <c:v>10.4</c:v>
                </c:pt>
                <c:pt idx="1">
                  <c:v>3.7</c:v>
                </c:pt>
                <c:pt idx="2">
                  <c:v>3.55</c:v>
                </c:pt>
                <c:pt idx="3">
                  <c:v>3.76</c:v>
                </c:pt>
                <c:pt idx="4">
                  <c:v>2.41</c:v>
                </c:pt>
                <c:pt idx="5">
                  <c:v>0.78</c:v>
                </c:pt>
                <c:pt idx="6">
                  <c:v>0.78</c:v>
                </c:pt>
                <c:pt idx="7">
                  <c:v>0.79</c:v>
                </c:pt>
                <c:pt idx="8">
                  <c:v>0.4</c:v>
                </c:pt>
                <c:pt idx="9">
                  <c:v>1.03</c:v>
                </c:pt>
                <c:pt idx="10">
                  <c:v>0.53</c:v>
                </c:pt>
                <c:pt idx="11">
                  <c:v>0.43</c:v>
                </c:pt>
                <c:pt idx="12">
                  <c:v>0.51</c:v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RCP</c:v>
                </c:pt>
              </c:strCache>
            </c:strRef>
          </c:tx>
          <c:spPr>
            <a:solidFill>
              <a:srgbClr val="FFD320"/>
            </a:solidFill>
            <a:ln>
              <a:noFill/>
            </a:ln>
          </c:spPr>
          <c:invertIfNegative val="0"/>
          <c:cat>
            <c:strRef>
              <c:f>categories</c:f>
              <c:strCache>
                <c:ptCount val="13"/>
                <c:pt idx="0">
                  <c:v>GI</c:v>
                </c:pt>
                <c:pt idx="1">
                  <c:v>GYN</c:v>
                </c:pt>
                <c:pt idx="2">
                  <c:v>Breast</c:v>
                </c:pt>
                <c:pt idx="3">
                  <c:v>GU</c:v>
                </c:pt>
                <c:pt idx="4">
                  <c:v>Derm</c:v>
                </c:pt>
                <c:pt idx="5">
                  <c:v>MSK</c:v>
                </c:pt>
                <c:pt idx="6">
                  <c:v>ENT</c:v>
                </c:pt>
                <c:pt idx="7">
                  <c:v>Thoracic</c:v>
                </c:pt>
                <c:pt idx="8">
                  <c:v>FS</c:v>
                </c:pt>
                <c:pt idx="9">
                  <c:v>Renal</c:v>
                </c:pt>
                <c:pt idx="10">
                  <c:v>Neuro</c:v>
                </c:pt>
                <c:pt idx="11">
                  <c:v>Lymphoma</c:v>
                </c:pt>
                <c:pt idx="12">
                  <c:v>Cardiac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13"/>
                <c:pt idx="0">
                  <c:v>7.39</c:v>
                </c:pt>
                <c:pt idx="1">
                  <c:v>3.97</c:v>
                </c:pt>
                <c:pt idx="2">
                  <c:v>3.17</c:v>
                </c:pt>
                <c:pt idx="3">
                  <c:v>2.83</c:v>
                </c:pt>
                <c:pt idx="4">
                  <c:v>3.37</c:v>
                </c:pt>
                <c:pt idx="5">
                  <c:v>0.96</c:v>
                </c:pt>
                <c:pt idx="6">
                  <c:v>0.71</c:v>
                </c:pt>
                <c:pt idx="7">
                  <c:v>0.85</c:v>
                </c:pt>
                <c:pt idx="8">
                  <c:v>0.56000000000000005</c:v>
                </c:pt>
                <c:pt idx="9">
                  <c:v>0.33</c:v>
                </c:pt>
                <c:pt idx="10">
                  <c:v>0.55000000000000004</c:v>
                </c:pt>
                <c:pt idx="11">
                  <c:v>0.41</c:v>
                </c:pt>
                <c:pt idx="12">
                  <c:v>0.5</c:v>
                </c:pt>
              </c:numCache>
            </c:numRef>
          </c:val>
        </c:ser>
        <c:ser>
          <c:idx val="3"/>
          <c:order val="3"/>
          <c:tx>
            <c:strRef>
              <c:f>label 3</c:f>
              <c:strCache>
                <c:ptCount val="1"/>
                <c:pt idx="0">
                  <c:v>CPT</c:v>
                </c:pt>
              </c:strCache>
            </c:strRef>
          </c:tx>
          <c:spPr>
            <a:solidFill>
              <a:srgbClr val="579D1C"/>
            </a:solidFill>
            <a:ln>
              <a:noFill/>
            </a:ln>
          </c:spPr>
          <c:invertIfNegative val="0"/>
          <c:cat>
            <c:strRef>
              <c:f>categories</c:f>
              <c:strCache>
                <c:ptCount val="13"/>
                <c:pt idx="0">
                  <c:v>GI</c:v>
                </c:pt>
                <c:pt idx="1">
                  <c:v>GYN</c:v>
                </c:pt>
                <c:pt idx="2">
                  <c:v>Breast</c:v>
                </c:pt>
                <c:pt idx="3">
                  <c:v>GU</c:v>
                </c:pt>
                <c:pt idx="4">
                  <c:v>Derm</c:v>
                </c:pt>
                <c:pt idx="5">
                  <c:v>MSK</c:v>
                </c:pt>
                <c:pt idx="6">
                  <c:v>ENT</c:v>
                </c:pt>
                <c:pt idx="7">
                  <c:v>Thoracic</c:v>
                </c:pt>
                <c:pt idx="8">
                  <c:v>FS</c:v>
                </c:pt>
                <c:pt idx="9">
                  <c:v>Renal</c:v>
                </c:pt>
                <c:pt idx="10">
                  <c:v>Neuro</c:v>
                </c:pt>
                <c:pt idx="11">
                  <c:v>Lymphoma</c:v>
                </c:pt>
                <c:pt idx="12">
                  <c:v>Cardiac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13"/>
                <c:pt idx="0">
                  <c:v>10.16</c:v>
                </c:pt>
                <c:pt idx="1">
                  <c:v>3.55</c:v>
                </c:pt>
                <c:pt idx="2">
                  <c:v>3.29</c:v>
                </c:pt>
                <c:pt idx="3">
                  <c:v>3.59</c:v>
                </c:pt>
                <c:pt idx="4">
                  <c:v>2.33</c:v>
                </c:pt>
                <c:pt idx="5">
                  <c:v>0.82</c:v>
                </c:pt>
                <c:pt idx="6">
                  <c:v>0.72</c:v>
                </c:pt>
                <c:pt idx="7">
                  <c:v>0.79</c:v>
                </c:pt>
                <c:pt idx="8">
                  <c:v>0.67</c:v>
                </c:pt>
                <c:pt idx="9">
                  <c:v>0.42</c:v>
                </c:pt>
                <c:pt idx="10">
                  <c:v>0.54</c:v>
                </c:pt>
                <c:pt idx="11">
                  <c:v>0.69</c:v>
                </c:pt>
                <c:pt idx="12">
                  <c:v>0.45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70176"/>
        <c:axId val="1971712"/>
      </c:barChart>
      <c:catAx>
        <c:axId val="1970176"/>
        <c:scaling>
          <c:orientation val="minMax"/>
        </c:scaling>
        <c:delete val="0"/>
        <c:axPos val="b"/>
        <c:numFmt formatCode="@" sourceLinked="0"/>
        <c:majorTickMark val="out"/>
        <c:min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defRPr>
            </a:pPr>
            <a:endParaRPr lang="en-US"/>
          </a:p>
        </c:txPr>
        <c:crossAx val="1971712"/>
        <c:crosses val="autoZero"/>
        <c:auto val="1"/>
        <c:lblAlgn val="ctr"/>
        <c:lblOffset val="100"/>
        <c:noMultiLvlLbl val="1"/>
      </c:catAx>
      <c:valAx>
        <c:axId val="1971712"/>
        <c:scaling>
          <c:orientation val="minMax"/>
          <c:max val="10"/>
          <c:min val="0"/>
        </c:scaling>
        <c:delete val="0"/>
        <c:axPos val="l"/>
        <c:majorGridlines>
          <c:spPr>
            <a:ln>
              <a:solidFill>
                <a:srgbClr val="B3B3B3"/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defRPr>
            </a:pPr>
            <a:endParaRPr lang="en-US"/>
          </a:p>
        </c:txPr>
        <c:crossAx val="1970176"/>
        <c:crosses val="autoZero"/>
        <c:crossBetween val="between"/>
      </c:valAx>
      <c:spPr>
        <a:noFill/>
        <a:ln>
          <a:solidFill>
            <a:srgbClr val="B3B3B3"/>
          </a:solidFill>
        </a:ln>
      </c:spPr>
    </c:plotArea>
    <c:legend>
      <c:legendPos val="r"/>
      <c:layout/>
      <c:overlay val="0"/>
      <c:spPr>
        <a:noFill/>
        <a:ln>
          <a:noFill/>
        </a:ln>
      </c:spPr>
    </c:legend>
    <c:plotVisOnly val="1"/>
    <c:dispBlanksAs val="gap"/>
    <c:showDLblsOverMax val="1"/>
  </c:chart>
  <c:spPr>
    <a:solidFill>
      <a:srgbClr val="FFFFFF"/>
    </a:solidFill>
    <a:ln>
      <a:noFill/>
    </a:ln>
  </c:sp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c:style val="2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CAP</c:v>
                </c:pt>
              </c:strCache>
            </c:strRef>
          </c:tx>
          <c:spPr>
            <a:solidFill>
              <a:srgbClr val="004586"/>
            </a:solidFill>
            <a:ln>
              <a:noFill/>
            </a:ln>
          </c:spPr>
          <c:invertIfNegative val="0"/>
          <c:cat>
            <c:strRef>
              <c:f>categories</c:f>
              <c:strCache>
                <c:ptCount val="5"/>
                <c:pt idx="0">
                  <c:v>Biopsy</c:v>
                </c:pt>
                <c:pt idx="1">
                  <c:v>Excision</c:v>
                </c:pt>
                <c:pt idx="2">
                  <c:v>Major</c:v>
                </c:pt>
                <c:pt idx="3">
                  <c:v>Minor</c:v>
                </c:pt>
                <c:pt idx="4">
                  <c:v>Radical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10.199999999999999</c:v>
                </c:pt>
                <c:pt idx="1">
                  <c:v>6.6</c:v>
                </c:pt>
                <c:pt idx="2">
                  <c:v>5.88</c:v>
                </c:pt>
                <c:pt idx="3">
                  <c:v>2.2999999999999998</c:v>
                </c:pt>
                <c:pt idx="4">
                  <c:v>2.77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W2Q</c:v>
                </c:pt>
              </c:strCache>
            </c:strRef>
          </c:tx>
          <c:spPr>
            <a:solidFill>
              <a:srgbClr val="FF420E"/>
            </a:solidFill>
            <a:ln>
              <a:noFill/>
            </a:ln>
          </c:spPr>
          <c:invertIfNegative val="0"/>
          <c:cat>
            <c:strRef>
              <c:f>categories</c:f>
              <c:strCache>
                <c:ptCount val="5"/>
                <c:pt idx="0">
                  <c:v>Biopsy</c:v>
                </c:pt>
                <c:pt idx="1">
                  <c:v>Excision</c:v>
                </c:pt>
                <c:pt idx="2">
                  <c:v>Major</c:v>
                </c:pt>
                <c:pt idx="3">
                  <c:v>Minor</c:v>
                </c:pt>
                <c:pt idx="4">
                  <c:v>Radical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5"/>
                <c:pt idx="0">
                  <c:v>13.3</c:v>
                </c:pt>
                <c:pt idx="1">
                  <c:v>7.79</c:v>
                </c:pt>
                <c:pt idx="2">
                  <c:v>4.1900000000000004</c:v>
                </c:pt>
                <c:pt idx="3">
                  <c:v>2.38</c:v>
                </c:pt>
                <c:pt idx="4">
                  <c:v>1.65</c:v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RCP</c:v>
                </c:pt>
              </c:strCache>
            </c:strRef>
          </c:tx>
          <c:spPr>
            <a:solidFill>
              <a:srgbClr val="FFD320"/>
            </a:solidFill>
            <a:ln>
              <a:noFill/>
            </a:ln>
          </c:spPr>
          <c:invertIfNegative val="0"/>
          <c:cat>
            <c:strRef>
              <c:f>categories</c:f>
              <c:strCache>
                <c:ptCount val="5"/>
                <c:pt idx="0">
                  <c:v>Biopsy</c:v>
                </c:pt>
                <c:pt idx="1">
                  <c:v>Excision</c:v>
                </c:pt>
                <c:pt idx="2">
                  <c:v>Major</c:v>
                </c:pt>
                <c:pt idx="3">
                  <c:v>Minor</c:v>
                </c:pt>
                <c:pt idx="4">
                  <c:v>Radical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5"/>
                <c:pt idx="0">
                  <c:v>8.9</c:v>
                </c:pt>
                <c:pt idx="1">
                  <c:v>7.98</c:v>
                </c:pt>
                <c:pt idx="2">
                  <c:v>4.24</c:v>
                </c:pt>
                <c:pt idx="3">
                  <c:v>2.78</c:v>
                </c:pt>
                <c:pt idx="4">
                  <c:v>1.8</c:v>
                </c:pt>
              </c:numCache>
            </c:numRef>
          </c:val>
        </c:ser>
        <c:ser>
          <c:idx val="3"/>
          <c:order val="3"/>
          <c:tx>
            <c:strRef>
              <c:f>label 3</c:f>
              <c:strCache>
                <c:ptCount val="1"/>
                <c:pt idx="0">
                  <c:v>CPT</c:v>
                </c:pt>
              </c:strCache>
            </c:strRef>
          </c:tx>
          <c:spPr>
            <a:solidFill>
              <a:srgbClr val="579D1C"/>
            </a:solidFill>
            <a:ln>
              <a:noFill/>
            </a:ln>
          </c:spPr>
          <c:invertIfNegative val="0"/>
          <c:cat>
            <c:strRef>
              <c:f>categories</c:f>
              <c:strCache>
                <c:ptCount val="5"/>
                <c:pt idx="0">
                  <c:v>Biopsy</c:v>
                </c:pt>
                <c:pt idx="1">
                  <c:v>Excision</c:v>
                </c:pt>
                <c:pt idx="2">
                  <c:v>Major</c:v>
                </c:pt>
                <c:pt idx="3">
                  <c:v>Minor</c:v>
                </c:pt>
                <c:pt idx="4">
                  <c:v>Radical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5"/>
                <c:pt idx="0">
                  <c:v>12.88</c:v>
                </c:pt>
                <c:pt idx="1">
                  <c:v>7.5</c:v>
                </c:pt>
                <c:pt idx="2">
                  <c:v>3.77</c:v>
                </c:pt>
                <c:pt idx="3">
                  <c:v>2.52</c:v>
                </c:pt>
                <c:pt idx="4">
                  <c:v>1.51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9131008"/>
        <c:axId val="39132544"/>
      </c:barChart>
      <c:catAx>
        <c:axId val="391310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defRPr>
            </a:pPr>
            <a:endParaRPr lang="en-US"/>
          </a:p>
        </c:txPr>
        <c:crossAx val="39132544"/>
        <c:crosses val="autoZero"/>
        <c:auto val="1"/>
        <c:lblAlgn val="ctr"/>
        <c:lblOffset val="100"/>
        <c:noMultiLvlLbl val="1"/>
      </c:catAx>
      <c:valAx>
        <c:axId val="39132544"/>
        <c:scaling>
          <c:orientation val="minMax"/>
          <c:max val="12"/>
          <c:min val="0"/>
        </c:scaling>
        <c:delete val="0"/>
        <c:axPos val="l"/>
        <c:majorGridlines>
          <c:spPr>
            <a:ln>
              <a:solidFill>
                <a:srgbClr val="B3B3B3"/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defRPr>
            </a:pPr>
            <a:endParaRPr lang="en-US"/>
          </a:p>
        </c:txPr>
        <c:crossAx val="39131008"/>
        <c:crosses val="autoZero"/>
        <c:crossBetween val="between"/>
      </c:valAx>
      <c:spPr>
        <a:noFill/>
        <a:ln>
          <a:solidFill>
            <a:srgbClr val="B3B3B3"/>
          </a:solidFill>
        </a:ln>
      </c:spPr>
    </c:plotArea>
    <c:legend>
      <c:legendPos val="r"/>
      <c:layout/>
      <c:overlay val="0"/>
      <c:spPr>
        <a:noFill/>
        <a:ln>
          <a:noFill/>
        </a:ln>
      </c:spPr>
    </c:legend>
    <c:plotVisOnly val="1"/>
    <c:dispBlanksAs val="gap"/>
    <c:showDLblsOverMax val="1"/>
  </c:chart>
  <c:spPr>
    <a:solidFill>
      <a:srgbClr val="FFFFFF"/>
    </a:solidFill>
    <a:ln>
      <a:noFill/>
    </a:ln>
  </c:spPr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18" cy="480364"/>
          </a:xfrm>
          <a:prstGeom prst="rect">
            <a:avLst/>
          </a:prstGeom>
        </p:spPr>
        <p:txBody>
          <a:bodyPr vert="horz" lIns="86741" tIns="43371" rIns="86741" bIns="43371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189" y="0"/>
            <a:ext cx="3170518" cy="480364"/>
          </a:xfrm>
          <a:prstGeom prst="rect">
            <a:avLst/>
          </a:prstGeom>
        </p:spPr>
        <p:txBody>
          <a:bodyPr vert="horz" lIns="86741" tIns="43371" rIns="86741" bIns="43371" rtlCol="0"/>
          <a:lstStyle>
            <a:lvl1pPr algn="r">
              <a:defRPr sz="1100"/>
            </a:lvl1pPr>
          </a:lstStyle>
          <a:p>
            <a:fld id="{12672E3D-84A7-4D34-B04D-12DC546521A0}" type="datetimeFigureOut">
              <a:rPr lang="en-US" smtClean="0"/>
              <a:t>2018-09-25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321"/>
            <a:ext cx="3170518" cy="480364"/>
          </a:xfrm>
          <a:prstGeom prst="rect">
            <a:avLst/>
          </a:prstGeom>
        </p:spPr>
        <p:txBody>
          <a:bodyPr vert="horz" lIns="86741" tIns="43371" rIns="86741" bIns="43371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189" y="9119321"/>
            <a:ext cx="3170518" cy="480364"/>
          </a:xfrm>
          <a:prstGeom prst="rect">
            <a:avLst/>
          </a:prstGeom>
        </p:spPr>
        <p:txBody>
          <a:bodyPr vert="horz" lIns="86741" tIns="43371" rIns="86741" bIns="43371" rtlCol="0" anchor="b"/>
          <a:lstStyle>
            <a:lvl1pPr algn="r">
              <a:defRPr sz="1100"/>
            </a:lvl1pPr>
          </a:lstStyle>
          <a:p>
            <a:fld id="{01155B6B-6230-4FCE-A23E-EE1871B20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872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body"/>
          </p:nvPr>
        </p:nvSpPr>
        <p:spPr>
          <a:xfrm>
            <a:off x="731520" y="4560399"/>
            <a:ext cx="5851821" cy="4320196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CA" sz="19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notes format</a:t>
            </a:r>
          </a:p>
        </p:txBody>
      </p:sp>
      <p:sp>
        <p:nvSpPr>
          <p:cNvPr id="109" name="PlaceHolder 2"/>
          <p:cNvSpPr>
            <a:spLocks noGrp="1"/>
          </p:cNvSpPr>
          <p:nvPr>
            <p:ph type="hdr"/>
          </p:nvPr>
        </p:nvSpPr>
        <p:spPr>
          <a:xfrm>
            <a:off x="1" y="1"/>
            <a:ext cx="3174437" cy="479716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CA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&lt;header&gt;</a:t>
            </a:r>
          </a:p>
        </p:txBody>
      </p:sp>
      <p:sp>
        <p:nvSpPr>
          <p:cNvPr id="110" name="PlaceHolder 3"/>
          <p:cNvSpPr>
            <a:spLocks noGrp="1"/>
          </p:cNvSpPr>
          <p:nvPr>
            <p:ph type="dt"/>
          </p:nvPr>
        </p:nvSpPr>
        <p:spPr>
          <a:xfrm>
            <a:off x="4140424" y="1"/>
            <a:ext cx="3174437" cy="479716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CA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</a:p>
        </p:txBody>
      </p:sp>
      <p:sp>
        <p:nvSpPr>
          <p:cNvPr id="111" name="PlaceHolder 4"/>
          <p:cNvSpPr>
            <a:spLocks noGrp="1"/>
          </p:cNvSpPr>
          <p:nvPr>
            <p:ph type="ftr"/>
          </p:nvPr>
        </p:nvSpPr>
        <p:spPr>
          <a:xfrm>
            <a:off x="1" y="9121141"/>
            <a:ext cx="3174437" cy="479716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CA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</a:p>
        </p:txBody>
      </p:sp>
      <p:sp>
        <p:nvSpPr>
          <p:cNvPr id="112" name="PlaceHolder 5"/>
          <p:cNvSpPr>
            <a:spLocks noGrp="1"/>
          </p:cNvSpPr>
          <p:nvPr>
            <p:ph type="sldNum"/>
          </p:nvPr>
        </p:nvSpPr>
        <p:spPr>
          <a:xfrm>
            <a:off x="4140424" y="9121141"/>
            <a:ext cx="3174437" cy="479716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5681D778-4A73-44FA-9B9B-F49B4602541A}" type="slidenum">
              <a:rPr lang="en-CA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en-CA" sz="1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25461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body"/>
          </p:nvPr>
        </p:nvSpPr>
        <p:spPr>
          <a:xfrm>
            <a:off x="732198" y="4561086"/>
            <a:ext cx="5850465" cy="4319853"/>
          </a:xfrm>
          <a:prstGeom prst="rect">
            <a:avLst/>
          </a:prstGeom>
        </p:spPr>
        <p:txBody>
          <a:bodyPr/>
          <a:lstStyle/>
          <a:p>
            <a:endParaRPr lang="en-CA" sz="19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2" name="TextShape 2"/>
          <p:cNvSpPr txBox="1"/>
          <p:nvPr/>
        </p:nvSpPr>
        <p:spPr>
          <a:xfrm>
            <a:off x="4143134" y="9119421"/>
            <a:ext cx="3170033" cy="480060"/>
          </a:xfrm>
          <a:prstGeom prst="rect">
            <a:avLst/>
          </a:prstGeom>
          <a:noFill/>
          <a:ln>
            <a:noFill/>
          </a:ln>
        </p:spPr>
        <p:txBody>
          <a:bodyPr lIns="86741" tIns="43371" rIns="86741" bIns="43371" anchor="b"/>
          <a:lstStyle/>
          <a:p>
            <a:pPr algn="r">
              <a:lnSpc>
                <a:spcPct val="100000"/>
              </a:lnSpc>
            </a:pPr>
            <a:fld id="{6DC646B9-5608-477A-A633-8154C1E9FEC1}" type="slidenum">
              <a:rPr lang="en-CA" sz="11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41</a:t>
            </a:fld>
            <a:endParaRPr lang="en-CA" sz="11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Picture 33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5" name="Picture 34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0" name="Picture 69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1" name="Picture 70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6" name="Picture 105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07" name="Picture 106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793800" y="2130120"/>
            <a:ext cx="7555680" cy="146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000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Workload measurement for pathologists in Ontario</a:t>
            </a:r>
            <a:endParaRPr lang="en-CA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4" name="CustomShape 2"/>
          <p:cNvSpPr/>
          <p:nvPr/>
        </p:nvSpPr>
        <p:spPr>
          <a:xfrm>
            <a:off x="793800" y="4149080"/>
            <a:ext cx="7555680" cy="725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CA" sz="2000" b="1" i="1" spc="-1" dirty="0">
                <a:solidFill>
                  <a:srgbClr val="146232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F. </a:t>
            </a:r>
            <a:r>
              <a:rPr lang="en-CA" sz="2000" b="1" i="1" spc="-1" dirty="0" err="1">
                <a:solidFill>
                  <a:srgbClr val="146232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Halwani</a:t>
            </a:r>
            <a:r>
              <a:rPr lang="en-CA" sz="2000" b="1" i="1" spc="-1" dirty="0">
                <a:solidFill>
                  <a:srgbClr val="146232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, A. Halil, D. Banerjee</a:t>
            </a:r>
          </a:p>
          <a:p>
            <a:pPr algn="ctr"/>
            <a:r>
              <a:rPr lang="en-CA" sz="2000" b="1" i="1" spc="-1" dirty="0">
                <a:solidFill>
                  <a:srgbClr val="146232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OAP Annual Meeting 2018</a:t>
            </a:r>
            <a:endParaRPr lang="en-CA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793800" y="-360"/>
            <a:ext cx="6477840" cy="105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CA" sz="28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Power J</a:t>
            </a:r>
            <a:endParaRPr lang="en-CA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34" name="CustomShape 2"/>
          <p:cNvSpPr/>
          <p:nvPr/>
        </p:nvSpPr>
        <p:spPr>
          <a:xfrm>
            <a:off x="793800" y="1518840"/>
            <a:ext cx="7555680" cy="460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2720" indent="-342000">
              <a:lnSpc>
                <a:spcPct val="100000"/>
              </a:lnSpc>
              <a:buClr>
                <a:srgbClr val="595959"/>
              </a:buClr>
              <a:buFont typeface="Arial"/>
              <a:buChar char="•"/>
            </a:pPr>
            <a:r>
              <a:rPr lang="en-CA" sz="2800" b="0" strike="noStrike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Developed in-house</a:t>
            </a:r>
            <a:endParaRPr lang="en-CA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000">
              <a:lnSpc>
                <a:spcPct val="100000"/>
              </a:lnSpc>
              <a:buClr>
                <a:srgbClr val="595959"/>
              </a:buClr>
              <a:buFont typeface="Arial"/>
              <a:buChar char="•"/>
            </a:pPr>
            <a:r>
              <a:rPr lang="en-CA" sz="2800" b="0" strike="noStrike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Automates 4 workload measurement schemes</a:t>
            </a:r>
            <a:endParaRPr lang="en-CA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000">
              <a:lnSpc>
                <a:spcPct val="100000"/>
              </a:lnSpc>
              <a:buClr>
                <a:srgbClr val="595959"/>
              </a:buClr>
              <a:buFont typeface="Arial"/>
              <a:buChar char="•"/>
            </a:pPr>
            <a:r>
              <a:rPr lang="en-CA" sz="2800" b="0" strike="noStrike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Reads </a:t>
            </a:r>
            <a:r>
              <a:rPr lang="en-CA" sz="2800" b="0" strike="noStrike" spc="-1" dirty="0" err="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PowerPath</a:t>
            </a:r>
            <a:r>
              <a:rPr lang="en-CA" sz="1800" b="0" strike="noStrike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Noto Sans"/>
                <a:ea typeface="Noto Sans"/>
              </a:rPr>
              <a:t>©</a:t>
            </a:r>
            <a:r>
              <a:rPr lang="en-CA" sz="2800" b="0" strike="noStrike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accession codes, specimen templates, number of blocks, number of fragments, pathologists’ orders for IHC, SS, EM, some QA activities</a:t>
            </a:r>
            <a:endParaRPr lang="en-CA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000">
              <a:lnSpc>
                <a:spcPct val="100000"/>
              </a:lnSpc>
              <a:buClr>
                <a:srgbClr val="595959"/>
              </a:buClr>
              <a:buFont typeface="Arial"/>
              <a:buChar char="•"/>
            </a:pPr>
            <a:r>
              <a:rPr lang="en-CA" sz="2800" b="0" strike="noStrike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Writes summary data to a separate database</a:t>
            </a:r>
            <a:endParaRPr lang="en-CA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000">
              <a:lnSpc>
                <a:spcPct val="100000"/>
              </a:lnSpc>
              <a:buClr>
                <a:srgbClr val="595959"/>
              </a:buClr>
              <a:buFont typeface="Arial"/>
              <a:buChar char="•"/>
            </a:pPr>
            <a:r>
              <a:rPr lang="en-CA" sz="2800" b="0" strike="noStrike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Creates on-the-fly summary reports using SQL </a:t>
            </a:r>
            <a:endParaRPr lang="en-CA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000">
              <a:lnSpc>
                <a:spcPct val="100000"/>
              </a:lnSpc>
              <a:buClr>
                <a:srgbClr val="595959"/>
              </a:buClr>
              <a:buFont typeface="Arial"/>
              <a:buChar char="•"/>
            </a:pPr>
            <a:r>
              <a:rPr lang="en-CA" sz="2800" b="0" strike="noStrike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Data audited and validated by Dr. A. Halil, QCH</a:t>
            </a:r>
            <a:endParaRPr lang="en-CA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216000" y="-360"/>
            <a:ext cx="7055640" cy="105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CA" sz="28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What we </a:t>
            </a:r>
            <a:r>
              <a:rPr lang="en-CA" sz="28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aren’t/can’t </a:t>
            </a:r>
            <a:r>
              <a:rPr lang="en-CA" sz="28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capturing?</a:t>
            </a:r>
            <a:endParaRPr lang="en-CA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36" name="CustomShape 2"/>
          <p:cNvSpPr/>
          <p:nvPr/>
        </p:nvSpPr>
        <p:spPr>
          <a:xfrm>
            <a:off x="793800" y="1734840"/>
            <a:ext cx="7555680" cy="460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2720" indent="-342000">
              <a:lnSpc>
                <a:spcPct val="100000"/>
              </a:lnSpc>
              <a:buClr>
                <a:srgbClr val="595959"/>
              </a:buClr>
              <a:buFont typeface="Arial"/>
              <a:buChar char="•"/>
            </a:pPr>
            <a:r>
              <a:rPr lang="en-CA" sz="2800" b="0" strike="noStrike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Frozen section pathologist</a:t>
            </a:r>
            <a:endParaRPr lang="en-CA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000">
              <a:lnSpc>
                <a:spcPct val="100000"/>
              </a:lnSpc>
              <a:buClr>
                <a:srgbClr val="595959"/>
              </a:buClr>
              <a:buFont typeface="Arial"/>
              <a:buChar char="•"/>
            </a:pPr>
            <a:r>
              <a:rPr lang="en-CA" sz="2800" b="0" strike="noStrike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Fragmented core biopsies</a:t>
            </a:r>
            <a:endParaRPr lang="en-CA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000">
              <a:lnSpc>
                <a:spcPct val="100000"/>
              </a:lnSpc>
              <a:buClr>
                <a:srgbClr val="595959"/>
              </a:buClr>
              <a:buFont typeface="Arial"/>
              <a:buChar char="•"/>
            </a:pPr>
            <a:r>
              <a:rPr lang="en-CA" sz="2800" b="0" strike="noStrike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Molecular tests</a:t>
            </a:r>
            <a:endParaRPr lang="en-CA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000">
              <a:lnSpc>
                <a:spcPct val="100000"/>
              </a:lnSpc>
              <a:buClr>
                <a:srgbClr val="595959"/>
              </a:buClr>
              <a:buFont typeface="Arial"/>
              <a:buChar char="•"/>
            </a:pPr>
            <a:r>
              <a:rPr lang="en-CA" sz="2800" b="0" strike="noStrike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Bone marrow biopsies and aspirates at TOH</a:t>
            </a:r>
            <a:endParaRPr lang="en-CA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000">
              <a:lnSpc>
                <a:spcPct val="100000"/>
              </a:lnSpc>
              <a:buClr>
                <a:srgbClr val="595959"/>
              </a:buClr>
              <a:buFont typeface="Arial"/>
              <a:buChar char="•"/>
            </a:pPr>
            <a:r>
              <a:rPr lang="en-CA" sz="2800" b="0" strike="noStrike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Subspecialty of generic specimen codes (BXCA, MASS, FSEC) </a:t>
            </a:r>
            <a:endParaRPr lang="en-CA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000">
              <a:lnSpc>
                <a:spcPct val="100000"/>
              </a:lnSpc>
              <a:buClr>
                <a:srgbClr val="595959"/>
              </a:buClr>
              <a:buFont typeface="Arial"/>
              <a:buChar char="•"/>
            </a:pPr>
            <a:r>
              <a:rPr lang="en-CA" sz="2800" b="0" strike="noStrike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Systematic QA activities not related to an individual case</a:t>
            </a:r>
            <a:endParaRPr lang="en-CA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000">
              <a:lnSpc>
                <a:spcPct val="100000"/>
              </a:lnSpc>
              <a:buClr>
                <a:srgbClr val="595959"/>
              </a:buClr>
              <a:buFont typeface="Arial"/>
              <a:buChar char="•"/>
            </a:pPr>
            <a:r>
              <a:rPr lang="en-CA" sz="2800" b="0" strike="noStrike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Academic activities</a:t>
            </a:r>
            <a:endParaRPr lang="en-CA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000">
              <a:lnSpc>
                <a:spcPct val="100000"/>
              </a:lnSpc>
              <a:buClr>
                <a:srgbClr val="595959"/>
              </a:buClr>
              <a:buFont typeface="Arial"/>
              <a:buChar char="•"/>
            </a:pPr>
            <a:r>
              <a:rPr lang="en-CA" sz="2800" b="0" strike="noStrike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lang="en-CA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Picture 129"/>
          <p:cNvPicPr/>
          <p:nvPr/>
        </p:nvPicPr>
        <p:blipFill>
          <a:blip r:embed="rId2"/>
          <a:stretch/>
        </p:blipFill>
        <p:spPr>
          <a:xfrm>
            <a:off x="84600" y="9000"/>
            <a:ext cx="8974080" cy="6839280"/>
          </a:xfrm>
          <a:prstGeom prst="rect">
            <a:avLst/>
          </a:prstGeom>
          <a:ln w="360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793800" y="-360"/>
            <a:ext cx="7555680" cy="105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en-CA" sz="28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Workload Report</a:t>
            </a:r>
            <a:endParaRPr lang="en-CA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39" name="Picture 138"/>
          <p:cNvPicPr/>
          <p:nvPr/>
        </p:nvPicPr>
        <p:blipFill>
          <a:blip r:embed="rId2"/>
          <a:stretch/>
        </p:blipFill>
        <p:spPr>
          <a:xfrm>
            <a:off x="0" y="1476720"/>
            <a:ext cx="9143640" cy="4480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ustomShape 1"/>
          <p:cNvSpPr/>
          <p:nvPr/>
        </p:nvSpPr>
        <p:spPr>
          <a:xfrm>
            <a:off x="73800" y="-360"/>
            <a:ext cx="7555680" cy="105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en-CA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Breakdown of Cases by Specialty</a:t>
            </a:r>
            <a:endParaRPr lang="en-CA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41" name="Picture 140"/>
          <p:cNvPicPr/>
          <p:nvPr/>
        </p:nvPicPr>
        <p:blipFill>
          <a:blip r:embed="rId2"/>
          <a:stretch/>
        </p:blipFill>
        <p:spPr>
          <a:xfrm>
            <a:off x="714600" y="1147680"/>
            <a:ext cx="7714800" cy="5714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37800" y="-360"/>
            <a:ext cx="7555680" cy="105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en-CA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Breakdown of Cases by Hospital &amp; Specialty</a:t>
            </a:r>
            <a:endParaRPr lang="en-CA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43" name="Picture 142"/>
          <p:cNvPicPr/>
          <p:nvPr/>
        </p:nvPicPr>
        <p:blipFill>
          <a:blip r:embed="rId2"/>
          <a:stretch/>
        </p:blipFill>
        <p:spPr>
          <a:xfrm>
            <a:off x="709560" y="1023120"/>
            <a:ext cx="7724520" cy="5819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73800" y="-360"/>
            <a:ext cx="7555680" cy="105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en-CA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Cytology </a:t>
            </a:r>
            <a:r>
              <a:rPr lang="en-CA" sz="28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Gyne</a:t>
            </a:r>
            <a:r>
              <a:rPr lang="en-CA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(CG) vs Non-</a:t>
            </a:r>
            <a:r>
              <a:rPr lang="en-CA" sz="28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Gyne</a:t>
            </a:r>
            <a:r>
              <a:rPr lang="en-CA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(CN)</a:t>
            </a:r>
            <a:endParaRPr lang="en-CA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45" name="Picture 144"/>
          <p:cNvPicPr/>
          <p:nvPr/>
        </p:nvPicPr>
        <p:blipFill>
          <a:blip r:embed="rId2"/>
          <a:stretch/>
        </p:blipFill>
        <p:spPr>
          <a:xfrm>
            <a:off x="709560" y="1228680"/>
            <a:ext cx="7724520" cy="5552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793800" y="-360"/>
            <a:ext cx="7555680" cy="105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en-CA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Surgical Path Sub-specialties</a:t>
            </a:r>
            <a:endParaRPr lang="en-CA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47" name="Picture 146"/>
          <p:cNvPicPr/>
          <p:nvPr/>
        </p:nvPicPr>
        <p:blipFill>
          <a:blip r:embed="rId2"/>
          <a:stretch/>
        </p:blipFill>
        <p:spPr>
          <a:xfrm>
            <a:off x="729000" y="981360"/>
            <a:ext cx="7686360" cy="5876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1"/>
          <p:cNvSpPr/>
          <p:nvPr/>
        </p:nvSpPr>
        <p:spPr>
          <a:xfrm>
            <a:off x="793800" y="-360"/>
            <a:ext cx="7555680" cy="105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en-CA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Surgical Path Procedures</a:t>
            </a:r>
            <a:endParaRPr lang="en-CA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49" name="Picture 148"/>
          <p:cNvPicPr/>
          <p:nvPr/>
        </p:nvPicPr>
        <p:blipFill>
          <a:blip r:embed="rId2"/>
          <a:stretch/>
        </p:blipFill>
        <p:spPr>
          <a:xfrm>
            <a:off x="723960" y="1281600"/>
            <a:ext cx="7695720" cy="5590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77400"/>
            <a:ext cx="7052333" cy="29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0" name="CustomShape 1"/>
          <p:cNvSpPr/>
          <p:nvPr/>
        </p:nvSpPr>
        <p:spPr>
          <a:xfrm>
            <a:off x="37800" y="0"/>
            <a:ext cx="7555680" cy="105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en-CA" sz="2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FTE Total and Breakdown by Hospital</a:t>
            </a:r>
            <a:endParaRPr lang="en-CA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52" name="Picture 151"/>
          <p:cNvPicPr/>
          <p:nvPr/>
        </p:nvPicPr>
        <p:blipFill>
          <a:blip r:embed="rId3"/>
          <a:stretch/>
        </p:blipFill>
        <p:spPr>
          <a:xfrm>
            <a:off x="1576800" y="1125064"/>
            <a:ext cx="5990400" cy="288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144000" y="-360"/>
            <a:ext cx="7127640" cy="105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CA" sz="28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Notice of Non-Affiliation and Disclaimer</a:t>
            </a:r>
            <a:endParaRPr lang="en-CA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6" name="CustomShape 2"/>
          <p:cNvSpPr/>
          <p:nvPr/>
        </p:nvSpPr>
        <p:spPr>
          <a:xfrm>
            <a:off x="504000" y="2592000"/>
            <a:ext cx="8135280" cy="3023280"/>
          </a:xfrm>
          <a:prstGeom prst="rect">
            <a:avLst/>
          </a:prstGeom>
          <a:noFill/>
          <a:ln w="360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CA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I am not affiliated, associated, authorized, endorsed by, or in any way officially connected with any commercial or governing entity</a:t>
            </a:r>
            <a:endParaRPr lang="en-CA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793800" y="0"/>
            <a:ext cx="7555680" cy="105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en-CA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FTE by Specialty</a:t>
            </a:r>
            <a:endParaRPr lang="en-CA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54" name="Picture 153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1115616" y="1052736"/>
            <a:ext cx="6912768" cy="3124404"/>
          </a:xfrm>
          <a:prstGeom prst="rect">
            <a:avLst/>
          </a:prstGeom>
          <a:ln>
            <a:noFill/>
          </a:ln>
        </p:spPr>
      </p:pic>
      <p:pic>
        <p:nvPicPr>
          <p:cNvPr id="155" name="Picture 154"/>
          <p:cNvPicPr/>
          <p:nvPr/>
        </p:nvPicPr>
        <p:blipFill>
          <a:blip r:embed="rId3"/>
          <a:stretch/>
        </p:blipFill>
        <p:spPr>
          <a:xfrm>
            <a:off x="986040" y="4229320"/>
            <a:ext cx="7171920" cy="2800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109800" y="0"/>
            <a:ext cx="7555680" cy="105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en-CA" sz="2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FTE by Hospital and Specialty</a:t>
            </a:r>
            <a:endParaRPr lang="en-CA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57" name="Picture 156"/>
          <p:cNvPicPr/>
          <p:nvPr/>
        </p:nvPicPr>
        <p:blipFill>
          <a:blip r:embed="rId2"/>
          <a:stretch/>
        </p:blipFill>
        <p:spPr>
          <a:xfrm>
            <a:off x="1281240" y="1407600"/>
            <a:ext cx="6581520" cy="5266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ustomShape 1"/>
          <p:cNvSpPr/>
          <p:nvPr/>
        </p:nvSpPr>
        <p:spPr>
          <a:xfrm>
            <a:off x="0" y="-108000"/>
            <a:ext cx="7272000" cy="105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en-CA" sz="2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FTE Cytology Gyne (CG) vs Non-Gyne (CN)</a:t>
            </a:r>
            <a:endParaRPr lang="en-CA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60" name="Picture 159"/>
          <p:cNvPicPr/>
          <p:nvPr/>
        </p:nvPicPr>
        <p:blipFill>
          <a:blip r:embed="rId2"/>
          <a:stretch/>
        </p:blipFill>
        <p:spPr>
          <a:xfrm>
            <a:off x="1475656" y="3833672"/>
            <a:ext cx="6524280" cy="3123720"/>
          </a:xfrm>
          <a:prstGeom prst="rect">
            <a:avLst/>
          </a:prstGeom>
          <a:ln>
            <a:noFill/>
          </a:ln>
        </p:spPr>
      </p:pic>
      <p:pic>
        <p:nvPicPr>
          <p:cNvPr id="159" name="Picture 158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1475656" y="836712"/>
            <a:ext cx="6524280" cy="324953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1" name="Chart 160"/>
          <p:cNvGraphicFramePr/>
          <p:nvPr>
            <p:extLst>
              <p:ext uri="{D42A27DB-BD31-4B8C-83A1-F6EECF244321}">
                <p14:modId xmlns:p14="http://schemas.microsoft.com/office/powerpoint/2010/main" val="102597359"/>
              </p:ext>
            </p:extLst>
          </p:nvPr>
        </p:nvGraphicFramePr>
        <p:xfrm>
          <a:off x="933840" y="855000"/>
          <a:ext cx="727668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2" name="CustomShape 1"/>
          <p:cNvSpPr/>
          <p:nvPr/>
        </p:nvSpPr>
        <p:spPr>
          <a:xfrm>
            <a:off x="73800" y="-180000"/>
            <a:ext cx="7555680" cy="105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en-CA" sz="2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Cytology Workload by Procedure</a:t>
            </a:r>
            <a:endParaRPr lang="en-CA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63" name="Picture 162"/>
          <p:cNvPicPr/>
          <p:nvPr/>
        </p:nvPicPr>
        <p:blipFill>
          <a:blip r:embed="rId3"/>
          <a:stretch/>
        </p:blipFill>
        <p:spPr>
          <a:xfrm>
            <a:off x="933840" y="3648600"/>
            <a:ext cx="7276680" cy="3209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 rot="5400000">
            <a:off x="-2344825" y="3397561"/>
            <a:ext cx="5805266" cy="1115615"/>
          </a:xfrm>
          <a:prstGeom prst="rect">
            <a:avLst/>
          </a:prstGeom>
          <a:gradFill>
            <a:gsLst>
              <a:gs pos="0">
                <a:srgbClr val="00B050"/>
              </a:gs>
              <a:gs pos="99000">
                <a:schemeClr val="tx1"/>
              </a:gs>
              <a:gs pos="100000">
                <a:srgbClr val="FFEBFA"/>
              </a:gs>
            </a:gsLst>
            <a:lin ang="5400000" scaled="0"/>
          </a:gra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en-CA" sz="2800" b="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Surgical Path Sub-specialities</a:t>
            </a:r>
            <a:endParaRPr lang="en-CA" sz="2400" b="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66" name="Picture 165"/>
          <p:cNvPicPr/>
          <p:nvPr/>
        </p:nvPicPr>
        <p:blipFill>
          <a:blip r:embed="rId2"/>
          <a:stretch/>
        </p:blipFill>
        <p:spPr>
          <a:xfrm>
            <a:off x="2201400" y="3258000"/>
            <a:ext cx="4741200" cy="3600000"/>
          </a:xfrm>
          <a:prstGeom prst="rect">
            <a:avLst/>
          </a:prstGeom>
          <a:ln>
            <a:noFill/>
          </a:ln>
        </p:spPr>
      </p:pic>
      <p:graphicFrame>
        <p:nvGraphicFramePr>
          <p:cNvPr id="164" name="Chart 16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0189178"/>
              </p:ext>
            </p:extLst>
          </p:nvPr>
        </p:nvGraphicFramePr>
        <p:xfrm>
          <a:off x="1115616" y="0"/>
          <a:ext cx="8028384" cy="3716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37800" y="-77312"/>
            <a:ext cx="7555680" cy="105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en-CA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</a:rPr>
              <a:t>Surgical Pathology Workload by Procedure</a:t>
            </a:r>
            <a:endParaRPr lang="en-CA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</a:endParaRPr>
          </a:p>
        </p:txBody>
      </p:sp>
      <p:pic>
        <p:nvPicPr>
          <p:cNvPr id="168" name="Picture 167"/>
          <p:cNvPicPr/>
          <p:nvPr/>
        </p:nvPicPr>
        <p:blipFill>
          <a:blip r:embed="rId2"/>
          <a:stretch/>
        </p:blipFill>
        <p:spPr>
          <a:xfrm>
            <a:off x="943200" y="4181760"/>
            <a:ext cx="7257600" cy="2676240"/>
          </a:xfrm>
          <a:prstGeom prst="rect">
            <a:avLst/>
          </a:prstGeom>
          <a:ln>
            <a:noFill/>
          </a:ln>
        </p:spPr>
      </p:pic>
      <p:graphicFrame>
        <p:nvGraphicFramePr>
          <p:cNvPr id="169" name="Chart 168"/>
          <p:cNvGraphicFramePr/>
          <p:nvPr>
            <p:extLst>
              <p:ext uri="{D42A27DB-BD31-4B8C-83A1-F6EECF244321}">
                <p14:modId xmlns:p14="http://schemas.microsoft.com/office/powerpoint/2010/main" val="3924371278"/>
              </p:ext>
            </p:extLst>
          </p:nvPr>
        </p:nvGraphicFramePr>
        <p:xfrm>
          <a:off x="943200" y="1052736"/>
          <a:ext cx="7257600" cy="3150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>
            <a:off x="793800" y="-72000"/>
            <a:ext cx="7555680" cy="105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en-CA" sz="2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Surgical Pathology Biopsy Workload</a:t>
            </a:r>
            <a:endParaRPr lang="en-CA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71" name="Picture 170"/>
          <p:cNvPicPr/>
          <p:nvPr/>
        </p:nvPicPr>
        <p:blipFill>
          <a:blip r:embed="rId2"/>
          <a:stretch/>
        </p:blipFill>
        <p:spPr>
          <a:xfrm>
            <a:off x="943200" y="762480"/>
            <a:ext cx="7257600" cy="6095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1"/>
          <p:cNvSpPr/>
          <p:nvPr/>
        </p:nvSpPr>
        <p:spPr>
          <a:xfrm>
            <a:off x="793800" y="-180000"/>
            <a:ext cx="7555680" cy="105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en-CA" sz="2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Surgical Pathology Excisions Workload</a:t>
            </a:r>
            <a:endParaRPr lang="en-CA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73" name="Picture 172"/>
          <p:cNvPicPr/>
          <p:nvPr/>
        </p:nvPicPr>
        <p:blipFill>
          <a:blip r:embed="rId2"/>
          <a:stretch/>
        </p:blipFill>
        <p:spPr>
          <a:xfrm>
            <a:off x="612000" y="590400"/>
            <a:ext cx="7920000" cy="6267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CustomShape 1"/>
          <p:cNvSpPr/>
          <p:nvPr/>
        </p:nvSpPr>
        <p:spPr>
          <a:xfrm>
            <a:off x="793800" y="-180000"/>
            <a:ext cx="7555680" cy="105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en-CA" sz="2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Surgical Pathology Minor Resections</a:t>
            </a:r>
            <a:endParaRPr lang="en-CA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75" name="Picture 174"/>
          <p:cNvPicPr/>
          <p:nvPr/>
        </p:nvPicPr>
        <p:blipFill>
          <a:blip r:embed="rId2"/>
          <a:stretch/>
        </p:blipFill>
        <p:spPr>
          <a:xfrm>
            <a:off x="612000" y="565200"/>
            <a:ext cx="7920000" cy="6292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CustomShape 1"/>
          <p:cNvSpPr/>
          <p:nvPr/>
        </p:nvSpPr>
        <p:spPr>
          <a:xfrm>
            <a:off x="793800" y="-180000"/>
            <a:ext cx="7555680" cy="105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en-CA" sz="2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Surgical Pathology Major Resections</a:t>
            </a:r>
            <a:endParaRPr lang="en-CA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77" name="Picture 166"/>
          <p:cNvPicPr/>
          <p:nvPr/>
        </p:nvPicPr>
        <p:blipFill>
          <a:blip r:embed="rId2"/>
          <a:stretch/>
        </p:blipFill>
        <p:spPr>
          <a:xfrm>
            <a:off x="612000" y="572400"/>
            <a:ext cx="7919640" cy="6285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144000" y="-360"/>
            <a:ext cx="7127640" cy="105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CA" sz="28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WHY?</a:t>
            </a:r>
            <a:endParaRPr lang="en-CA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8" name="CustomShape 2"/>
          <p:cNvSpPr/>
          <p:nvPr/>
        </p:nvSpPr>
        <p:spPr>
          <a:xfrm>
            <a:off x="576000" y="1518840"/>
            <a:ext cx="8207280" cy="460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2720" indent="-342000">
              <a:lnSpc>
                <a:spcPct val="100000"/>
              </a:lnSpc>
              <a:buClr>
                <a:srgbClr val="595959"/>
              </a:buClr>
              <a:buFont typeface="Arial"/>
              <a:buChar char="•"/>
            </a:pPr>
            <a:r>
              <a:rPr lang="en-CA" sz="2800" b="0" strike="noStrike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For workforce planning (additional staff)</a:t>
            </a:r>
            <a:endParaRPr lang="en-CA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000">
              <a:lnSpc>
                <a:spcPct val="100000"/>
              </a:lnSpc>
              <a:buClr>
                <a:srgbClr val="595959"/>
              </a:buClr>
              <a:buFont typeface="Arial"/>
              <a:buChar char="•"/>
            </a:pPr>
            <a:r>
              <a:rPr lang="en-CA" sz="2800" b="0" strike="noStrike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For job planning (scheduling)</a:t>
            </a:r>
            <a:endParaRPr lang="en-CA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000">
              <a:lnSpc>
                <a:spcPct val="100000"/>
              </a:lnSpc>
              <a:buClr>
                <a:srgbClr val="595959"/>
              </a:buClr>
              <a:buFont typeface="Arial"/>
              <a:buChar char="•"/>
            </a:pPr>
            <a:r>
              <a:rPr lang="en-CA" sz="2800" b="0" strike="noStrike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For evidence in appraisal and revalidation (QA)</a:t>
            </a:r>
            <a:endParaRPr lang="en-CA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000">
              <a:lnSpc>
                <a:spcPct val="100000"/>
              </a:lnSpc>
              <a:buClr>
                <a:srgbClr val="595959"/>
              </a:buClr>
              <a:buFont typeface="Arial"/>
              <a:buChar char="•"/>
            </a:pPr>
            <a:r>
              <a:rPr lang="en-CA" sz="2800" b="0" strike="noStrike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To ensure fair distribution of work amongst colleagues (fairness &amp; well being)</a:t>
            </a:r>
            <a:endParaRPr lang="en-CA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000">
              <a:lnSpc>
                <a:spcPct val="100000"/>
              </a:lnSpc>
              <a:buClr>
                <a:srgbClr val="595959"/>
              </a:buClr>
              <a:buFont typeface="Arial"/>
              <a:buChar char="•"/>
            </a:pPr>
            <a:r>
              <a:rPr lang="en-CA" sz="2800" b="0" strike="noStrike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For benchmarking against other departments</a:t>
            </a:r>
            <a:endParaRPr lang="en-CA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000">
              <a:lnSpc>
                <a:spcPct val="100000"/>
              </a:lnSpc>
              <a:buClr>
                <a:srgbClr val="595959"/>
              </a:buClr>
              <a:buFont typeface="Arial"/>
              <a:buChar char="•"/>
            </a:pPr>
            <a:r>
              <a:rPr lang="en-CA" sz="2800" b="0" strike="noStrike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To reassure the public that resources are appropriate for a safe service</a:t>
            </a:r>
            <a:endParaRPr lang="en-CA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9361440">
              <a:lnSpc>
                <a:spcPct val="100000"/>
              </a:lnSpc>
            </a:pPr>
            <a:endParaRPr lang="en-CA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9" name="CustomShape 3"/>
          <p:cNvSpPr/>
          <p:nvPr/>
        </p:nvSpPr>
        <p:spPr>
          <a:xfrm>
            <a:off x="683640" y="6125760"/>
            <a:ext cx="6945840" cy="71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CA" sz="1600" b="0" strike="noStrike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Ref:  Royal College of Pathologists guidelines on staffing and workload for histopathology and cytopathology departments (4</a:t>
            </a:r>
            <a:r>
              <a:rPr lang="en-CA" sz="1600" b="0" strike="noStrike" spc="-1" baseline="30000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th</a:t>
            </a:r>
            <a:r>
              <a:rPr lang="en-CA" sz="1600" b="0" strike="noStrike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en-CA" sz="1600" b="0" strike="noStrike" spc="-1" dirty="0" err="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ed</a:t>
            </a:r>
            <a:r>
              <a:rPr lang="en-CA" sz="1600" b="0" strike="noStrike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).  </a:t>
            </a:r>
            <a:endParaRPr lang="en-CA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ustomShape 1"/>
          <p:cNvSpPr/>
          <p:nvPr/>
        </p:nvSpPr>
        <p:spPr>
          <a:xfrm>
            <a:off x="793800" y="-180000"/>
            <a:ext cx="7555680" cy="105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en-CA" sz="2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Surgical Pathology Radical Resections</a:t>
            </a:r>
            <a:endParaRPr lang="en-CA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79" name="Picture 168"/>
          <p:cNvPicPr/>
          <p:nvPr/>
        </p:nvPicPr>
        <p:blipFill>
          <a:blip r:embed="rId2"/>
          <a:stretch/>
        </p:blipFill>
        <p:spPr>
          <a:xfrm>
            <a:off x="612000" y="583200"/>
            <a:ext cx="7919640" cy="6274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ustomShape 1"/>
          <p:cNvSpPr/>
          <p:nvPr/>
        </p:nvSpPr>
        <p:spPr>
          <a:xfrm>
            <a:off x="793800" y="0"/>
            <a:ext cx="7555680" cy="105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en-CA" sz="2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Frozen Sections</a:t>
            </a:r>
            <a:endParaRPr lang="en-CA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81" name="Picture 170"/>
          <p:cNvPicPr/>
          <p:nvPr/>
        </p:nvPicPr>
        <p:blipFill>
          <a:blip r:embed="rId2"/>
          <a:stretch/>
        </p:blipFill>
        <p:spPr>
          <a:xfrm>
            <a:off x="72000" y="1393200"/>
            <a:ext cx="8999640" cy="5392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ustomShape 1"/>
          <p:cNvSpPr/>
          <p:nvPr/>
        </p:nvSpPr>
        <p:spPr>
          <a:xfrm>
            <a:off x="793800" y="0"/>
            <a:ext cx="7555680" cy="105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en-CA" sz="2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Frozen Sections</a:t>
            </a:r>
            <a:endParaRPr lang="en-CA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83" name="Picture 172"/>
          <p:cNvPicPr/>
          <p:nvPr/>
        </p:nvPicPr>
        <p:blipFill>
          <a:blip r:embed="rId2"/>
          <a:stretch/>
        </p:blipFill>
        <p:spPr>
          <a:xfrm>
            <a:off x="72000" y="1386000"/>
            <a:ext cx="8999640" cy="539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CustomShape 1"/>
          <p:cNvSpPr/>
          <p:nvPr/>
        </p:nvSpPr>
        <p:spPr>
          <a:xfrm>
            <a:off x="793800" y="-36000"/>
            <a:ext cx="7555680" cy="105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en-CA" sz="2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Renal Biopsies</a:t>
            </a:r>
            <a:endParaRPr lang="en-CA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85" name="Picture 174"/>
          <p:cNvPicPr/>
          <p:nvPr/>
        </p:nvPicPr>
        <p:blipFill>
          <a:blip r:embed="rId2"/>
          <a:stretch/>
        </p:blipFill>
        <p:spPr>
          <a:xfrm>
            <a:off x="432000" y="817200"/>
            <a:ext cx="8279640" cy="6040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CustomShape 1"/>
          <p:cNvSpPr/>
          <p:nvPr/>
        </p:nvSpPr>
        <p:spPr>
          <a:xfrm>
            <a:off x="793800" y="-108000"/>
            <a:ext cx="7555680" cy="105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en-CA" sz="2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Lymphoma</a:t>
            </a:r>
            <a:endParaRPr lang="en-CA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87" name="Picture 176"/>
          <p:cNvPicPr/>
          <p:nvPr/>
        </p:nvPicPr>
        <p:blipFill>
          <a:blip r:embed="rId2"/>
          <a:stretch/>
        </p:blipFill>
        <p:spPr>
          <a:xfrm>
            <a:off x="432000" y="741600"/>
            <a:ext cx="8279640" cy="6116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CustomShape 1"/>
          <p:cNvSpPr/>
          <p:nvPr/>
        </p:nvSpPr>
        <p:spPr>
          <a:xfrm>
            <a:off x="145800" y="-108000"/>
            <a:ext cx="7555680" cy="105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en-CA" sz="2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Workload Units for Additional Orders</a:t>
            </a:r>
            <a:endParaRPr lang="en-CA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en-CA" sz="2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(absolute &amp; relative)</a:t>
            </a:r>
            <a:endParaRPr lang="en-CA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graphicFrame>
        <p:nvGraphicFramePr>
          <p:cNvPr id="191" name="Table 2"/>
          <p:cNvGraphicFramePr/>
          <p:nvPr>
            <p:extLst>
              <p:ext uri="{D42A27DB-BD31-4B8C-83A1-F6EECF244321}">
                <p14:modId xmlns:p14="http://schemas.microsoft.com/office/powerpoint/2010/main" val="1768059630"/>
              </p:ext>
            </p:extLst>
          </p:nvPr>
        </p:nvGraphicFramePr>
        <p:xfrm>
          <a:off x="864000" y="2167920"/>
          <a:ext cx="7372080" cy="2682240"/>
        </p:xfrm>
        <a:graphic>
          <a:graphicData uri="http://schemas.openxmlformats.org/drawingml/2006/table">
            <a:tbl>
              <a:tblPr/>
              <a:tblGrid>
                <a:gridCol w="1228680"/>
                <a:gridCol w="1228680"/>
                <a:gridCol w="1228680"/>
                <a:gridCol w="1228680"/>
                <a:gridCol w="1228680"/>
                <a:gridCol w="1228680"/>
              </a:tblGrid>
              <a:tr h="3495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Qty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CAP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W2Q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RCP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CPT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349560">
                <a:tc>
                  <a:txBody>
                    <a:bodyPr/>
                    <a:lstStyle/>
                    <a:p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IHC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68,475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(8.2)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12,553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(5.0)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32,968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(12.9)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39,454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1" strike="noStrike" spc="-1" dirty="0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(19.8)</a:t>
                      </a:r>
                      <a:endParaRPr lang="en-CA" sz="2400" b="1" strike="noStrike" spc="-1" dirty="0">
                        <a:solidFill>
                          <a:srgbClr val="FF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49560">
                <a:tc>
                  <a:txBody>
                    <a:bodyPr/>
                    <a:lstStyle/>
                    <a:p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SS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17,202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(2.0)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1,176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(0.5)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7,380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1" strike="noStrike" spc="-1" dirty="0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(2.9)</a:t>
                      </a:r>
                      <a:endParaRPr lang="en-CA" sz="2400" b="1" strike="noStrike" spc="-1" dirty="0">
                        <a:solidFill>
                          <a:srgbClr val="FF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4,201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(2.1)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49560">
                <a:tc>
                  <a:txBody>
                    <a:bodyPr/>
                    <a:lstStyle/>
                    <a:p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IF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6,302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(0.8)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1,991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(0.8)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7,247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1" strike="noStrike" spc="-1" dirty="0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(2.8)</a:t>
                      </a:r>
                      <a:endParaRPr lang="en-CA" sz="2400" b="1" strike="noStrike" spc="-1" dirty="0">
                        <a:solidFill>
                          <a:srgbClr val="FF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2,354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(1.2)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49560">
                <a:tc>
                  <a:txBody>
                    <a:bodyPr/>
                    <a:lstStyle/>
                    <a:p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EM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426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(0.1)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781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(0.3)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826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(0.3)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1,233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(0.3)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621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(0.3)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793800" y="-108000"/>
            <a:ext cx="7555680" cy="105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en-CA" sz="2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Number of Blocks</a:t>
            </a:r>
            <a:endParaRPr lang="en-CA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89" name="Picture 188"/>
          <p:cNvPicPr/>
          <p:nvPr/>
        </p:nvPicPr>
        <p:blipFill>
          <a:blip r:embed="rId2"/>
          <a:stretch/>
        </p:blipFill>
        <p:spPr>
          <a:xfrm>
            <a:off x="1071000" y="738000"/>
            <a:ext cx="7002000" cy="612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1"/>
          <p:cNvSpPr/>
          <p:nvPr/>
        </p:nvSpPr>
        <p:spPr>
          <a:xfrm>
            <a:off x="37800" y="-36000"/>
            <a:ext cx="7555680" cy="105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en-CA" sz="2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Complexity Defined by 1 System</a:t>
            </a:r>
            <a:endParaRPr lang="en-CA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99" name="CustomShape 2"/>
          <p:cNvSpPr/>
          <p:nvPr/>
        </p:nvSpPr>
        <p:spPr>
          <a:xfrm>
            <a:off x="37800" y="6237752"/>
            <a:ext cx="7918576" cy="71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CA" sz="1600" b="0" strike="noStrike" spc="-1" dirty="0" smtClean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Complex </a:t>
            </a:r>
            <a:r>
              <a:rPr lang="en-CA" sz="1600" b="0" strike="noStrike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cases </a:t>
            </a:r>
            <a:r>
              <a:rPr lang="en-CA" sz="1600" b="0" strike="noStrike" spc="-1" dirty="0" smtClean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are defined </a:t>
            </a:r>
            <a:r>
              <a:rPr lang="en-CA" sz="1600" b="0" strike="noStrike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as higher than a full </a:t>
            </a:r>
            <a:r>
              <a:rPr lang="en-CA" sz="1600" b="0" strike="noStrike" spc="-1" dirty="0" smtClean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autopsy</a:t>
            </a:r>
            <a:endParaRPr lang="en-CA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graphicFrame>
        <p:nvGraphicFramePr>
          <p:cNvPr id="200" name="Table 3"/>
          <p:cNvGraphicFramePr/>
          <p:nvPr>
            <p:extLst>
              <p:ext uri="{D42A27DB-BD31-4B8C-83A1-F6EECF244321}">
                <p14:modId xmlns:p14="http://schemas.microsoft.com/office/powerpoint/2010/main" val="2493508886"/>
              </p:ext>
            </p:extLst>
          </p:nvPr>
        </p:nvGraphicFramePr>
        <p:xfrm>
          <a:off x="611560" y="1196752"/>
          <a:ext cx="7056785" cy="5059680"/>
        </p:xfrm>
        <a:graphic>
          <a:graphicData uri="http://schemas.openxmlformats.org/drawingml/2006/table">
            <a:tbl>
              <a:tblPr/>
              <a:tblGrid>
                <a:gridCol w="1411357"/>
                <a:gridCol w="1411357"/>
                <a:gridCol w="1411357"/>
                <a:gridCol w="1411357"/>
                <a:gridCol w="1411357"/>
              </a:tblGrid>
              <a:tr h="317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CAP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W2Q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RCP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CPT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317520">
                <a:tc>
                  <a:txBody>
                    <a:bodyPr/>
                    <a:lstStyle/>
                    <a:p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GI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5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17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1" strike="noStrike" spc="-1" dirty="0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11</a:t>
                      </a:r>
                      <a:endParaRPr lang="en-CA" sz="2400" b="1" strike="noStrike" spc="-1" dirty="0">
                        <a:solidFill>
                          <a:srgbClr val="FF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17520">
                <a:tc>
                  <a:txBody>
                    <a:bodyPr/>
                    <a:lstStyle/>
                    <a:p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GYN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9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5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5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17520">
                <a:tc>
                  <a:txBody>
                    <a:bodyPr/>
                    <a:lstStyle/>
                    <a:p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Breast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1" strike="noStrike" spc="-1" dirty="0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57</a:t>
                      </a:r>
                      <a:endParaRPr lang="en-CA" sz="2400" b="1" strike="noStrike" spc="-1" dirty="0">
                        <a:solidFill>
                          <a:srgbClr val="FF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8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17520">
                <a:tc>
                  <a:txBody>
                    <a:bodyPr/>
                    <a:lstStyle/>
                    <a:p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GU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5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1" strike="noStrike" spc="-1" dirty="0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21</a:t>
                      </a:r>
                      <a:endParaRPr lang="en-CA" sz="2400" b="1" strike="noStrike" spc="-1" dirty="0">
                        <a:solidFill>
                          <a:srgbClr val="FF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3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17520">
                <a:tc>
                  <a:txBody>
                    <a:bodyPr/>
                    <a:lstStyle/>
                    <a:p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Derm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4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17520">
                <a:tc>
                  <a:txBody>
                    <a:bodyPr/>
                    <a:lstStyle/>
                    <a:p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MSK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17520">
                <a:tc>
                  <a:txBody>
                    <a:bodyPr/>
                    <a:lstStyle/>
                    <a:p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ENT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5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17520">
                <a:tc>
                  <a:txBody>
                    <a:bodyPr/>
                    <a:lstStyle/>
                    <a:p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Thoracic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5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4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17520">
                <a:tc>
                  <a:txBody>
                    <a:bodyPr/>
                    <a:lstStyle/>
                    <a:p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Renal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1" strike="noStrike" spc="-1" dirty="0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78</a:t>
                      </a:r>
                      <a:endParaRPr lang="en-CA" sz="2400" b="1" strike="noStrike" spc="-1" dirty="0">
                        <a:solidFill>
                          <a:srgbClr val="FF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17520">
                <a:tc>
                  <a:txBody>
                    <a:bodyPr/>
                    <a:lstStyle/>
                    <a:p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Neuro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6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17520">
                <a:tc>
                  <a:txBody>
                    <a:bodyPr/>
                    <a:lstStyle/>
                    <a:p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Cardiac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17520">
                <a:tc>
                  <a:txBody>
                    <a:bodyPr/>
                    <a:lstStyle/>
                    <a:p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Eye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17520">
                <a:tc>
                  <a:txBody>
                    <a:bodyPr/>
                    <a:lstStyle/>
                    <a:p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General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5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17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Total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80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92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63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37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ustomShape 1"/>
          <p:cNvSpPr/>
          <p:nvPr/>
        </p:nvSpPr>
        <p:spPr>
          <a:xfrm>
            <a:off x="37800" y="-36000"/>
            <a:ext cx="7555680" cy="105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en-CA" sz="2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Complexity Defined by 2 Systems</a:t>
            </a:r>
            <a:endParaRPr lang="en-CA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graphicFrame>
        <p:nvGraphicFramePr>
          <p:cNvPr id="197" name="Table 3"/>
          <p:cNvGraphicFramePr/>
          <p:nvPr>
            <p:extLst>
              <p:ext uri="{D42A27DB-BD31-4B8C-83A1-F6EECF244321}">
                <p14:modId xmlns:p14="http://schemas.microsoft.com/office/powerpoint/2010/main" val="3434726930"/>
              </p:ext>
            </p:extLst>
          </p:nvPr>
        </p:nvGraphicFramePr>
        <p:xfrm>
          <a:off x="251518" y="1308600"/>
          <a:ext cx="8712971" cy="5059680"/>
        </p:xfrm>
        <a:graphic>
          <a:graphicData uri="http://schemas.openxmlformats.org/drawingml/2006/table">
            <a:tbl>
              <a:tblPr/>
              <a:tblGrid>
                <a:gridCol w="1245085"/>
                <a:gridCol w="1245085"/>
                <a:gridCol w="1245085"/>
                <a:gridCol w="1245085"/>
                <a:gridCol w="1245085"/>
                <a:gridCol w="1245085"/>
                <a:gridCol w="1242461"/>
              </a:tblGrid>
              <a:tr h="317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CAP/W2Q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CAP/RCP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CAP/CPT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W2Q/RCP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W2Q/CPT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RCP/CPT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317520">
                <a:tc>
                  <a:txBody>
                    <a:bodyPr/>
                    <a:lstStyle/>
                    <a:p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GI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17520">
                <a:tc>
                  <a:txBody>
                    <a:bodyPr/>
                    <a:lstStyle/>
                    <a:p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GYN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17520">
                <a:tc>
                  <a:txBody>
                    <a:bodyPr/>
                    <a:lstStyle/>
                    <a:p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Breast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6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4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17520">
                <a:tc>
                  <a:txBody>
                    <a:bodyPr/>
                    <a:lstStyle/>
                    <a:p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GU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4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17520">
                <a:tc>
                  <a:txBody>
                    <a:bodyPr/>
                    <a:lstStyle/>
                    <a:p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Derm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17520">
                <a:tc>
                  <a:txBody>
                    <a:bodyPr/>
                    <a:lstStyle/>
                    <a:p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MSK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17520">
                <a:tc>
                  <a:txBody>
                    <a:bodyPr/>
                    <a:lstStyle/>
                    <a:p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ENT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17520">
                <a:tc>
                  <a:txBody>
                    <a:bodyPr/>
                    <a:lstStyle/>
                    <a:p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Thoracic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17520">
                <a:tc>
                  <a:txBody>
                    <a:bodyPr/>
                    <a:lstStyle/>
                    <a:p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Renal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17520">
                <a:tc>
                  <a:txBody>
                    <a:bodyPr/>
                    <a:lstStyle/>
                    <a:p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Neuro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17520">
                <a:tc>
                  <a:txBody>
                    <a:bodyPr/>
                    <a:lstStyle/>
                    <a:p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Cardiac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17520">
                <a:tc>
                  <a:txBody>
                    <a:bodyPr/>
                    <a:lstStyle/>
                    <a:p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Eye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17520">
                <a:tc>
                  <a:txBody>
                    <a:bodyPr/>
                    <a:lstStyle/>
                    <a:p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General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17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Total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6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5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0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1" strike="noStrike" spc="-1" dirty="0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9</a:t>
                      </a:r>
                      <a:endParaRPr lang="en-CA" sz="2400" b="1" strike="noStrike" spc="-1" dirty="0">
                        <a:solidFill>
                          <a:srgbClr val="FF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3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</a:tbl>
          </a:graphicData>
        </a:graphic>
      </p:graphicFrame>
      <p:sp>
        <p:nvSpPr>
          <p:cNvPr id="5" name="CustomShape 2"/>
          <p:cNvSpPr/>
          <p:nvPr/>
        </p:nvSpPr>
        <p:spPr>
          <a:xfrm>
            <a:off x="37800" y="6237752"/>
            <a:ext cx="7918576" cy="71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CA" sz="1600" b="0" strike="noStrike" spc="-1" dirty="0" smtClean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Complex </a:t>
            </a:r>
            <a:r>
              <a:rPr lang="en-CA" sz="1600" b="0" strike="noStrike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cases </a:t>
            </a:r>
            <a:r>
              <a:rPr lang="en-CA" sz="1600" b="0" strike="noStrike" spc="-1" dirty="0" smtClean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are defined </a:t>
            </a:r>
            <a:r>
              <a:rPr lang="en-CA" sz="1600" b="0" strike="noStrike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as higher than a full </a:t>
            </a:r>
            <a:r>
              <a:rPr lang="en-CA" sz="1600" b="0" strike="noStrike" spc="-1" dirty="0" smtClean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autopsy</a:t>
            </a:r>
            <a:endParaRPr lang="en-CA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CustomShape 1"/>
          <p:cNvSpPr/>
          <p:nvPr/>
        </p:nvSpPr>
        <p:spPr>
          <a:xfrm>
            <a:off x="37800" y="-36000"/>
            <a:ext cx="7555680" cy="105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en-CA" sz="2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Complexity Defined by 3 or 4 Systems</a:t>
            </a:r>
            <a:endParaRPr lang="en-CA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graphicFrame>
        <p:nvGraphicFramePr>
          <p:cNvPr id="193" name="Table 2"/>
          <p:cNvGraphicFramePr/>
          <p:nvPr>
            <p:extLst>
              <p:ext uri="{D42A27DB-BD31-4B8C-83A1-F6EECF244321}">
                <p14:modId xmlns:p14="http://schemas.microsoft.com/office/powerpoint/2010/main" val="3083646656"/>
              </p:ext>
            </p:extLst>
          </p:nvPr>
        </p:nvGraphicFramePr>
        <p:xfrm>
          <a:off x="1497960" y="1284120"/>
          <a:ext cx="6148800" cy="5059680"/>
        </p:xfrm>
        <a:graphic>
          <a:graphicData uri="http://schemas.openxmlformats.org/drawingml/2006/table">
            <a:tbl>
              <a:tblPr/>
              <a:tblGrid>
                <a:gridCol w="1024920"/>
                <a:gridCol w="1024920"/>
                <a:gridCol w="1024920"/>
                <a:gridCol w="1024920"/>
                <a:gridCol w="1024920"/>
                <a:gridCol w="1024200"/>
              </a:tblGrid>
              <a:tr h="317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A/B/C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A/B/D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A/C/D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B/C/D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A/B/C/D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317520">
                <a:tc>
                  <a:txBody>
                    <a:bodyPr/>
                    <a:lstStyle/>
                    <a:p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GI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4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17520">
                <a:tc>
                  <a:txBody>
                    <a:bodyPr/>
                    <a:lstStyle/>
                    <a:p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GYN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3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17520">
                <a:tc>
                  <a:txBody>
                    <a:bodyPr/>
                    <a:lstStyle/>
                    <a:p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Breast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17520">
                <a:tc>
                  <a:txBody>
                    <a:bodyPr/>
                    <a:lstStyle/>
                    <a:p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GU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3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17520">
                <a:tc>
                  <a:txBody>
                    <a:bodyPr/>
                    <a:lstStyle/>
                    <a:p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Derm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3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17520">
                <a:tc>
                  <a:txBody>
                    <a:bodyPr/>
                    <a:lstStyle/>
                    <a:p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MSK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17520">
                <a:tc>
                  <a:txBody>
                    <a:bodyPr/>
                    <a:lstStyle/>
                    <a:p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ENT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17520">
                <a:tc>
                  <a:txBody>
                    <a:bodyPr/>
                    <a:lstStyle/>
                    <a:p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Thoracic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17520">
                <a:tc>
                  <a:txBody>
                    <a:bodyPr/>
                    <a:lstStyle/>
                    <a:p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Renal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17520">
                <a:tc>
                  <a:txBody>
                    <a:bodyPr/>
                    <a:lstStyle/>
                    <a:p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Neuro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17520">
                <a:tc>
                  <a:txBody>
                    <a:bodyPr/>
                    <a:lstStyle/>
                    <a:p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Cardiac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17520">
                <a:tc>
                  <a:txBody>
                    <a:bodyPr/>
                    <a:lstStyle/>
                    <a:p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Eye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17520">
                <a:tc>
                  <a:txBody>
                    <a:bodyPr/>
                    <a:lstStyle/>
                    <a:p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General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17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Total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0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1" strike="noStrike" spc="-1" dirty="0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14</a:t>
                      </a:r>
                      <a:endParaRPr lang="en-CA" sz="2400" b="1" strike="noStrike" spc="-1" dirty="0">
                        <a:solidFill>
                          <a:srgbClr val="FF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4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</a:tbl>
          </a:graphicData>
        </a:graphic>
      </p:graphicFrame>
      <p:sp>
        <p:nvSpPr>
          <p:cNvPr id="194" name="CustomShape 3"/>
          <p:cNvSpPr/>
          <p:nvPr/>
        </p:nvSpPr>
        <p:spPr>
          <a:xfrm>
            <a:off x="37800" y="6237752"/>
            <a:ext cx="7990584" cy="71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CA" sz="1400" b="0" strike="noStrike" spc="-1" dirty="0" smtClean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Legend: </a:t>
            </a:r>
            <a:r>
              <a:rPr lang="en-CA" sz="1400" b="0" strike="noStrike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CAP (A), W2Q (B), RCP (C</a:t>
            </a:r>
            <a:r>
              <a:rPr lang="en-CA" sz="1400" b="0" strike="noStrike" spc="-1" dirty="0" smtClean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), </a:t>
            </a:r>
            <a:r>
              <a:rPr lang="en-CA" sz="1400" b="0" strike="noStrike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CPT (D)</a:t>
            </a:r>
            <a:endParaRPr lang="en-CA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144000" y="-360"/>
            <a:ext cx="7127640" cy="105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CA" sz="28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HOW?</a:t>
            </a:r>
            <a:endParaRPr lang="en-CA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1" name="CustomShape 2"/>
          <p:cNvSpPr/>
          <p:nvPr/>
        </p:nvSpPr>
        <p:spPr>
          <a:xfrm>
            <a:off x="467640" y="5661360"/>
            <a:ext cx="7088040" cy="896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CA" sz="1600" b="0" strike="noStrike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The manual worker works with his or her hands and produces goods or services. In contrast, a knowledge worker works with his or her head, not hands, and produces ideas, knowledge, and information. - Peter Drucker (1966).  </a:t>
            </a:r>
            <a:endParaRPr lang="en-CA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22" name="Picture 116"/>
          <p:cNvPicPr/>
          <p:nvPr/>
        </p:nvPicPr>
        <p:blipFill>
          <a:blip r:embed="rId2"/>
          <a:stretch/>
        </p:blipFill>
        <p:spPr>
          <a:xfrm>
            <a:off x="1924200" y="1839240"/>
            <a:ext cx="5381280" cy="3237840"/>
          </a:xfrm>
          <a:prstGeom prst="rect">
            <a:avLst/>
          </a:prstGeom>
          <a:ln w="36000"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ustomShape 1"/>
          <p:cNvSpPr/>
          <p:nvPr/>
        </p:nvSpPr>
        <p:spPr>
          <a:xfrm>
            <a:off x="793800" y="-108000"/>
            <a:ext cx="7555680" cy="105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en-CA" sz="2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Top 20 Pathologists</a:t>
            </a:r>
            <a:endParaRPr lang="en-CA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202" name="Picture 201"/>
          <p:cNvPicPr/>
          <p:nvPr/>
        </p:nvPicPr>
        <p:blipFill>
          <a:blip r:embed="rId2"/>
          <a:stretch/>
        </p:blipFill>
        <p:spPr>
          <a:xfrm>
            <a:off x="933840" y="1038600"/>
            <a:ext cx="7276680" cy="5819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Picture 220"/>
          <p:cNvPicPr/>
          <p:nvPr/>
        </p:nvPicPr>
        <p:blipFill>
          <a:blip r:embed="rId3"/>
          <a:stretch/>
        </p:blipFill>
        <p:spPr>
          <a:xfrm>
            <a:off x="3420512" y="1740600"/>
            <a:ext cx="5760000" cy="3736800"/>
          </a:xfrm>
          <a:prstGeom prst="rect">
            <a:avLst/>
          </a:prstGeom>
          <a:ln>
            <a:noFill/>
          </a:ln>
        </p:spPr>
      </p:pic>
      <p:sp>
        <p:nvSpPr>
          <p:cNvPr id="203" name="CustomShape 1"/>
          <p:cNvSpPr/>
          <p:nvPr/>
        </p:nvSpPr>
        <p:spPr>
          <a:xfrm>
            <a:off x="793800" y="-108000"/>
            <a:ext cx="7555680" cy="105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en-CA" sz="2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FTE’s per Pathologist</a:t>
            </a:r>
            <a:endParaRPr lang="en-CA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graphicFrame>
        <p:nvGraphicFramePr>
          <p:cNvPr id="21" name="Table 2"/>
          <p:cNvGraphicFramePr/>
          <p:nvPr>
            <p:extLst>
              <p:ext uri="{D42A27DB-BD31-4B8C-83A1-F6EECF244321}">
                <p14:modId xmlns:p14="http://schemas.microsoft.com/office/powerpoint/2010/main" val="2682539838"/>
              </p:ext>
            </p:extLst>
          </p:nvPr>
        </p:nvGraphicFramePr>
        <p:xfrm>
          <a:off x="35497" y="1113616"/>
          <a:ext cx="3312505" cy="5699760"/>
        </p:xfrm>
        <a:graphic>
          <a:graphicData uri="http://schemas.openxmlformats.org/drawingml/2006/table">
            <a:tbl>
              <a:tblPr/>
              <a:tblGrid>
                <a:gridCol w="662501"/>
                <a:gridCol w="662501"/>
                <a:gridCol w="662501"/>
                <a:gridCol w="662501"/>
                <a:gridCol w="662501"/>
              </a:tblGrid>
              <a:tr h="317520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FTE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CAP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W2Q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RCP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CPT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317520">
                <a:tc>
                  <a:txBody>
                    <a:bodyPr/>
                    <a:lstStyle/>
                    <a:p>
                      <a:pPr algn="ctr"/>
                      <a:r>
                        <a:rPr lang="en-CA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0.1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0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0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17520">
                <a:tc>
                  <a:txBody>
                    <a:bodyPr/>
                    <a:lstStyle/>
                    <a:p>
                      <a:pPr algn="ctr"/>
                      <a:r>
                        <a:rPr lang="en-CA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0.2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3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4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17520">
                <a:tc>
                  <a:txBody>
                    <a:bodyPr/>
                    <a:lstStyle/>
                    <a:p>
                      <a:pPr algn="ctr"/>
                      <a:r>
                        <a:rPr lang="en-CA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0.3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4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3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4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17520">
                <a:tc>
                  <a:txBody>
                    <a:bodyPr/>
                    <a:lstStyle/>
                    <a:p>
                      <a:pPr algn="ctr"/>
                      <a:r>
                        <a:rPr lang="en-CA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0.4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3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3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17520">
                <a:tc>
                  <a:txBody>
                    <a:bodyPr/>
                    <a:lstStyle/>
                    <a:p>
                      <a:pPr algn="ctr"/>
                      <a:r>
                        <a:rPr lang="en-CA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0.5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0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3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17520">
                <a:tc>
                  <a:txBody>
                    <a:bodyPr/>
                    <a:lstStyle/>
                    <a:p>
                      <a:pPr algn="ctr"/>
                      <a:r>
                        <a:rPr lang="en-CA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0.6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3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6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3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17520">
                <a:tc>
                  <a:txBody>
                    <a:bodyPr/>
                    <a:lstStyle/>
                    <a:p>
                      <a:pPr algn="ctr"/>
                      <a:r>
                        <a:rPr lang="en-CA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0.7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6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4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5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17520">
                <a:tc>
                  <a:txBody>
                    <a:bodyPr/>
                    <a:lstStyle/>
                    <a:p>
                      <a:pPr algn="ctr"/>
                      <a:r>
                        <a:rPr lang="en-CA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0.8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1" strike="noStrike" spc="-1" dirty="0" smtClean="0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11</a:t>
                      </a:r>
                      <a:endParaRPr lang="en-CA" sz="2400" b="1" strike="noStrike" spc="-1" dirty="0">
                        <a:solidFill>
                          <a:srgbClr val="FF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6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6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5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17520">
                <a:tc>
                  <a:txBody>
                    <a:bodyPr/>
                    <a:lstStyle/>
                    <a:p>
                      <a:pPr algn="ctr"/>
                      <a:r>
                        <a:rPr lang="en-CA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0.9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7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4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5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7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17520">
                <a:tc>
                  <a:txBody>
                    <a:bodyPr/>
                    <a:lstStyle/>
                    <a:p>
                      <a:pPr algn="ctr"/>
                      <a:r>
                        <a:rPr lang="en-CA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1.0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5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6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3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17520">
                <a:tc>
                  <a:txBody>
                    <a:bodyPr/>
                    <a:lstStyle/>
                    <a:p>
                      <a:pPr algn="ctr"/>
                      <a:r>
                        <a:rPr lang="en-CA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1.1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3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4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17520">
                <a:tc>
                  <a:txBody>
                    <a:bodyPr/>
                    <a:lstStyle/>
                    <a:p>
                      <a:pPr algn="ctr"/>
                      <a:r>
                        <a:rPr lang="en-CA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1.2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4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17520">
                <a:tc>
                  <a:txBody>
                    <a:bodyPr/>
                    <a:lstStyle/>
                    <a:p>
                      <a:pPr algn="ctr"/>
                      <a:r>
                        <a:rPr lang="en-CA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1.3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0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0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17520">
                <a:tc>
                  <a:txBody>
                    <a:bodyPr/>
                    <a:lstStyle/>
                    <a:p>
                      <a:pPr algn="ctr"/>
                      <a:r>
                        <a:rPr lang="en-CA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1.4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0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17520">
                <a:tc>
                  <a:txBody>
                    <a:bodyPr/>
                    <a:lstStyle/>
                    <a:p>
                      <a:pPr algn="ctr"/>
                      <a:r>
                        <a:rPr lang="en-CA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1.5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0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17520">
                <a:tc>
                  <a:txBody>
                    <a:bodyPr/>
                    <a:lstStyle/>
                    <a:p>
                      <a:pPr algn="ctr"/>
                      <a:r>
                        <a:rPr lang="en-CA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1.6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0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0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2" name="Table 1"/>
          <p:cNvGraphicFramePr/>
          <p:nvPr>
            <p:extLst>
              <p:ext uri="{D42A27DB-BD31-4B8C-83A1-F6EECF244321}">
                <p14:modId xmlns:p14="http://schemas.microsoft.com/office/powerpoint/2010/main" val="2348150348"/>
              </p:ext>
            </p:extLst>
          </p:nvPr>
        </p:nvGraphicFramePr>
        <p:xfrm>
          <a:off x="251520" y="5301360"/>
          <a:ext cx="8639999" cy="1439640"/>
        </p:xfrm>
        <a:graphic>
          <a:graphicData uri="http://schemas.openxmlformats.org/drawingml/2006/table">
            <a:tbl>
              <a:tblPr/>
              <a:tblGrid>
                <a:gridCol w="1573944"/>
                <a:gridCol w="1215802"/>
                <a:gridCol w="960846"/>
                <a:gridCol w="1039757"/>
                <a:gridCol w="938545"/>
                <a:gridCol w="960798"/>
                <a:gridCol w="994893"/>
                <a:gridCol w="955414"/>
              </a:tblGrid>
              <a:tr h="405000">
                <a:tc>
                  <a:txBody>
                    <a:bodyPr/>
                    <a:lstStyle/>
                    <a:p>
                      <a:r>
                        <a:rPr lang="en-CA" sz="1300" b="0" i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Linear Regression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CA" sz="1300" b="0" i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CAP/Slides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CA" sz="1300" b="0" i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CAP/W2Q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CA" sz="1300" b="0" i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CAP/RCP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CA" sz="1300" b="0" i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CAP/CPT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CA" sz="1300" b="0" i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W2Q/RCP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CA" sz="1300" b="0" i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W2Q/CPT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CA" sz="1300" b="0" i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RCP/CPT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344880">
                <a:tc>
                  <a:txBody>
                    <a:bodyPr/>
                    <a:lstStyle/>
                    <a:p>
                      <a:r>
                        <a:rPr lang="en-CA" sz="13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Multiple R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CA" sz="13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0.892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CA" sz="13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0.773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CA" sz="13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0.775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CA" sz="13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0.736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CA" sz="13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0.761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CA" sz="13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0.915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CA" sz="13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0.739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44880">
                <a:tc>
                  <a:txBody>
                    <a:bodyPr/>
                    <a:lstStyle/>
                    <a:p>
                      <a:r>
                        <a:rPr lang="en-CA" sz="13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R Square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CA" sz="13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0.796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CA" sz="13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0.598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CA" sz="13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0.601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CA" sz="13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0.542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CA" sz="13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0.580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CA" sz="13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0.837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CA" sz="13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0.546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44880">
                <a:tc>
                  <a:txBody>
                    <a:bodyPr/>
                    <a:lstStyle/>
                    <a:p>
                      <a:r>
                        <a:rPr lang="en-CA" sz="13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Standard Error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CA" sz="13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1.429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CA" sz="13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2.019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CA" sz="13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2.010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CA" sz="13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2.154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CA" sz="13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1.832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CA" sz="13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1.139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CA" sz="13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2.313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sp>
        <p:nvSpPr>
          <p:cNvPr id="224" name="CustomShape 2"/>
          <p:cNvSpPr/>
          <p:nvPr/>
        </p:nvSpPr>
        <p:spPr>
          <a:xfrm>
            <a:off x="793800" y="-360"/>
            <a:ext cx="6477840" cy="105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CA" sz="2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Statistical Correlation Analysis</a:t>
            </a:r>
            <a:endParaRPr lang="en-CA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1208"/>
            <a:ext cx="8640000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CustomShape 1"/>
          <p:cNvSpPr/>
          <p:nvPr/>
        </p:nvSpPr>
        <p:spPr>
          <a:xfrm>
            <a:off x="793800" y="-252000"/>
            <a:ext cx="7555680" cy="105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en-CA" sz="2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Summary</a:t>
            </a:r>
            <a:endParaRPr lang="en-CA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graphicFrame>
        <p:nvGraphicFramePr>
          <p:cNvPr id="226" name="Table 2"/>
          <p:cNvGraphicFramePr/>
          <p:nvPr>
            <p:extLst>
              <p:ext uri="{D42A27DB-BD31-4B8C-83A1-F6EECF244321}">
                <p14:modId xmlns:p14="http://schemas.microsoft.com/office/powerpoint/2010/main" val="302735019"/>
              </p:ext>
            </p:extLst>
          </p:nvPr>
        </p:nvGraphicFramePr>
        <p:xfrm>
          <a:off x="107505" y="781936"/>
          <a:ext cx="8928989" cy="6031440"/>
        </p:xfrm>
        <a:graphic>
          <a:graphicData uri="http://schemas.openxmlformats.org/drawingml/2006/table">
            <a:tbl>
              <a:tblPr/>
              <a:tblGrid>
                <a:gridCol w="1488325"/>
                <a:gridCol w="1488325"/>
                <a:gridCol w="1488325"/>
                <a:gridCol w="1488325"/>
                <a:gridCol w="1488325"/>
                <a:gridCol w="1487364"/>
              </a:tblGrid>
              <a:tr h="3307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36000" marR="36000" marT="36000" marB="36000" anchor="ctr" anchorCtr="1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CAP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36000" marR="36000" marT="36000" marB="36000" anchor="ctr" anchorCtr="1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W2Q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36000" marR="36000" marT="36000" marB="36000" anchor="ctr" anchorCtr="1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RCP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36000" marR="36000" marT="36000" marB="36000" anchor="ctr" anchorCtr="1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CPT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36000" marR="36000" marT="36000" marB="36000" anchor="ctr" anchorCtr="1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AVG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36000" marR="36000" marT="36000" marB="36000" anchor="ctr" anchorCtr="1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301659">
                <a:tc>
                  <a:txBody>
                    <a:bodyPr/>
                    <a:lstStyle/>
                    <a:p>
                      <a:pPr algn="l"/>
                      <a:r>
                        <a:rPr lang="en-CA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GI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36000" marR="36000" marT="36000" marB="36000" anchor="ctr" anchorCtr="1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8.7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36000" marR="36000" marT="36000" marB="36000" anchor="ctr" anchorCtr="1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10.4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36000" marR="36000" marT="36000" marB="36000" anchor="ctr" anchorCtr="1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7.4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36000" marR="36000" marT="36000" marB="36000" anchor="ctr" anchorCtr="1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10.2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36000" marR="36000" marT="36000" marB="36000" anchor="ctr" anchorCtr="1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9.2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36000" marR="36000" marT="36000" marB="36000" anchor="ctr" anchorCtr="1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01659">
                <a:tc>
                  <a:txBody>
                    <a:bodyPr/>
                    <a:lstStyle/>
                    <a:p>
                      <a:pPr algn="l"/>
                      <a:r>
                        <a:rPr lang="en-CA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GYN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36000" marR="36000" marT="36000" marB="36000" anchor="ctr" anchorCtr="1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4.2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36000" marR="36000" marT="36000" marB="36000" anchor="ctr" anchorCtr="1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3.7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36000" marR="36000" marT="36000" marB="36000" anchor="ctr" anchorCtr="1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4.0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36000" marR="36000" marT="36000" marB="36000" anchor="ctr" anchorCtr="1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3.6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36000" marR="36000" marT="36000" marB="36000" anchor="ctr" anchorCtr="1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3.9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36000" marR="36000" marT="36000" marB="36000" anchor="ctr" anchorCtr="1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01659">
                <a:tc>
                  <a:txBody>
                    <a:bodyPr/>
                    <a:lstStyle/>
                    <a:p>
                      <a:pPr algn="l"/>
                      <a:r>
                        <a:rPr lang="en-CA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Breast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36000" marR="36000" marT="36000" marB="36000" anchor="ctr" anchorCtr="1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4.6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36000" marR="36000" marT="36000" marB="36000" anchor="ctr" anchorCtr="1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3.6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36000" marR="36000" marT="36000" marB="36000" anchor="ctr" anchorCtr="1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3.2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36000" marR="36000" marT="36000" marB="36000" anchor="ctr" anchorCtr="1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3.3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36000" marR="36000" marT="36000" marB="36000" anchor="ctr" anchorCtr="1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3.7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36000" marR="36000" marT="36000" marB="36000" anchor="ctr" anchorCtr="1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01659">
                <a:tc>
                  <a:txBody>
                    <a:bodyPr/>
                    <a:lstStyle/>
                    <a:p>
                      <a:pPr algn="l"/>
                      <a:r>
                        <a:rPr lang="en-CA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GU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36000" marR="36000" marT="36000" marB="36000" anchor="ctr" anchorCtr="1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3.7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36000" marR="36000" marT="36000" marB="36000" anchor="ctr" anchorCtr="1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3.8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36000" marR="36000" marT="36000" marB="36000" anchor="ctr" anchorCtr="1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2.8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36000" marR="36000" marT="36000" marB="36000" anchor="ctr" anchorCtr="1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3.6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36000" marR="36000" marT="36000" marB="36000" anchor="ctr" anchorCtr="1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3.5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36000" marR="36000" marT="36000" marB="36000" anchor="ctr" anchorCtr="1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01659">
                <a:tc>
                  <a:txBody>
                    <a:bodyPr/>
                    <a:lstStyle/>
                    <a:p>
                      <a:pPr algn="l"/>
                      <a:r>
                        <a:rPr lang="en-CA" sz="16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Derm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36000" marR="36000" marT="36000" marB="36000" anchor="ctr" anchorCtr="1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1.9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36000" marR="36000" marT="36000" marB="36000" anchor="ctr" anchorCtr="1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2.4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36000" marR="36000" marT="36000" marB="36000" anchor="ctr" anchorCtr="1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3.4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36000" marR="36000" marT="36000" marB="36000" anchor="ctr" anchorCtr="1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2.3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36000" marR="36000" marT="36000" marB="36000" anchor="ctr" anchorCtr="1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2.5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36000" marR="36000" marT="36000" marB="36000" anchor="ctr" anchorCtr="1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01659">
                <a:tc>
                  <a:txBody>
                    <a:bodyPr/>
                    <a:lstStyle/>
                    <a:p>
                      <a:pPr algn="l"/>
                      <a:r>
                        <a:rPr lang="en-CA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MSK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36000" marR="36000" marT="36000" marB="36000" anchor="ctr" anchorCtr="1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0.9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36000" marR="36000" marT="36000" marB="36000" anchor="ctr" anchorCtr="1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0.8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36000" marR="36000" marT="36000" marB="36000" anchor="ctr" anchorCtr="1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1.0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36000" marR="36000" marT="36000" marB="36000" anchor="ctr" anchorCtr="1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0.8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36000" marR="36000" marT="36000" marB="36000" anchor="ctr" anchorCtr="1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0.9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36000" marR="36000" marT="36000" marB="36000" anchor="ctr" anchorCtr="1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01659">
                <a:tc>
                  <a:txBody>
                    <a:bodyPr/>
                    <a:lstStyle/>
                    <a:p>
                      <a:pPr algn="l"/>
                      <a:r>
                        <a:rPr lang="en-CA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ENT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36000" marR="36000" marT="36000" marB="36000" anchor="ctr" anchorCtr="1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0.9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36000" marR="36000" marT="36000" marB="36000" anchor="ctr" anchorCtr="1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0.8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36000" marR="36000" marT="36000" marB="36000" anchor="ctr" anchorCtr="1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0.7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36000" marR="36000" marT="36000" marB="36000" anchor="ctr" anchorCtr="1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0.7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36000" marR="36000" marT="36000" marB="36000" anchor="ctr" anchorCtr="1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0.8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36000" marR="36000" marT="36000" marB="36000" anchor="ctr" anchorCtr="1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01659">
                <a:tc>
                  <a:txBody>
                    <a:bodyPr/>
                    <a:lstStyle/>
                    <a:p>
                      <a:pPr algn="l"/>
                      <a:r>
                        <a:rPr lang="en-CA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Thoracic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36000" marR="36000" marT="36000" marB="36000" anchor="ctr" anchorCtr="1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0.6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36000" marR="36000" marT="36000" marB="36000" anchor="ctr" anchorCtr="1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0.8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36000" marR="36000" marT="36000" marB="36000" anchor="ctr" anchorCtr="1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0.9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36000" marR="36000" marT="36000" marB="36000" anchor="ctr" anchorCtr="1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0.8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36000" marR="36000" marT="36000" marB="36000" anchor="ctr" anchorCtr="1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0.8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36000" marR="36000" marT="36000" marB="36000" anchor="ctr" anchorCtr="1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01659">
                <a:tc>
                  <a:txBody>
                    <a:bodyPr/>
                    <a:lstStyle/>
                    <a:p>
                      <a:pPr algn="l"/>
                      <a:r>
                        <a:rPr lang="en-CA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FS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36000" marR="36000" marT="36000" marB="36000" anchor="ctr" anchorCtr="1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0.7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36000" marR="36000" marT="36000" marB="36000" anchor="ctr" anchorCtr="1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0.4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36000" marR="36000" marT="36000" marB="36000" anchor="ctr" anchorCtr="1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0.6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36000" marR="36000" marT="36000" marB="36000" anchor="ctr" anchorCtr="1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0.7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36000" marR="36000" marT="36000" marB="36000" anchor="ctr" anchorCtr="1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0.6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36000" marR="36000" marT="36000" marB="36000" anchor="ctr" anchorCtr="1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01659">
                <a:tc>
                  <a:txBody>
                    <a:bodyPr/>
                    <a:lstStyle/>
                    <a:p>
                      <a:pPr algn="l"/>
                      <a:r>
                        <a:rPr lang="en-CA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Renal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36000" marR="36000" marT="36000" marB="36000" anchor="ctr" anchorCtr="1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0.5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36000" marR="36000" marT="36000" marB="36000" anchor="ctr" anchorCtr="1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1.0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36000" marR="36000" marT="36000" marB="36000" anchor="ctr" anchorCtr="1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0.3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36000" marR="36000" marT="36000" marB="36000" anchor="ctr" anchorCtr="1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0.4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36000" marR="36000" marT="36000" marB="36000" anchor="ctr" anchorCtr="1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0.6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36000" marR="36000" marT="36000" marB="36000" anchor="ctr" anchorCtr="1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01659">
                <a:tc>
                  <a:txBody>
                    <a:bodyPr/>
                    <a:lstStyle/>
                    <a:p>
                      <a:pPr algn="l"/>
                      <a:r>
                        <a:rPr lang="en-CA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Neuro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36000" marR="36000" marT="36000" marB="36000" anchor="ctr" anchorCtr="1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0.4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36000" marR="36000" marT="36000" marB="36000" anchor="ctr" anchorCtr="1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0.5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36000" marR="36000" marT="36000" marB="36000" anchor="ctr" anchorCtr="1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0.6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36000" marR="36000" marT="36000" marB="36000" anchor="ctr" anchorCtr="1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0.5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36000" marR="36000" marT="36000" marB="36000" anchor="ctr" anchorCtr="1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0.5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36000" marR="36000" marT="36000" marB="36000" anchor="ctr" anchorCtr="1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01659">
                <a:tc>
                  <a:txBody>
                    <a:bodyPr/>
                    <a:lstStyle/>
                    <a:p>
                      <a:pPr algn="l"/>
                      <a:r>
                        <a:rPr lang="en-CA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Lymphoma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36000" marR="36000" marT="36000" marB="36000" anchor="ctr" anchorCtr="1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0.5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36000" marR="36000" marT="36000" marB="36000" anchor="ctr" anchorCtr="1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0.4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36000" marR="36000" marT="36000" marB="36000" anchor="ctr" anchorCtr="1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0.4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36000" marR="36000" marT="36000" marB="36000" anchor="ctr" anchorCtr="1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0.7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36000" marR="36000" marT="36000" marB="36000" anchor="ctr" anchorCtr="1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0.5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36000" marR="36000" marT="36000" marB="36000" anchor="ctr" anchorCtr="1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01659">
                <a:tc>
                  <a:txBody>
                    <a:bodyPr/>
                    <a:lstStyle/>
                    <a:p>
                      <a:pPr algn="l"/>
                      <a:r>
                        <a:rPr lang="en-CA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Cardiac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36000" marR="36000" marT="36000" marB="36000" anchor="ctr" anchorCtr="1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0.5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36000" marR="36000" marT="36000" marB="36000" anchor="ctr" anchorCtr="1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0.5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36000" marR="36000" marT="36000" marB="36000" anchor="ctr" anchorCtr="1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0.5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36000" marR="36000" marT="36000" marB="36000" anchor="ctr" anchorCtr="1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0.5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36000" marR="36000" marT="36000" marB="36000" anchor="ctr" anchorCtr="1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0.5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36000" marR="36000" marT="36000" marB="36000" anchor="ctr" anchorCtr="1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01659">
                <a:tc>
                  <a:txBody>
                    <a:bodyPr/>
                    <a:lstStyle/>
                    <a:p>
                      <a:pPr algn="l"/>
                      <a:r>
                        <a:rPr lang="en-CA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General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36000" marR="36000" marT="36000" marB="36000" anchor="ctr" anchorCtr="1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0.4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36000" marR="36000" marT="36000" marB="36000" anchor="ctr" anchorCtr="1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0.5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36000" marR="36000" marT="36000" marB="36000" anchor="ctr" anchorCtr="1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0.4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36000" marR="36000" marT="36000" marB="36000" anchor="ctr" anchorCtr="1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0.6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36000" marR="36000" marT="36000" marB="36000" anchor="ctr" anchorCtr="1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0.5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36000" marR="36000" marT="36000" marB="36000" anchor="ctr" anchorCtr="1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01659">
                <a:tc>
                  <a:txBody>
                    <a:bodyPr/>
                    <a:lstStyle/>
                    <a:p>
                      <a:pPr algn="l"/>
                      <a:r>
                        <a:rPr lang="en-CA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CG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36000" marR="36000" marT="36000" marB="36000" anchor="ctr" anchorCtr="1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1.3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36000" marR="36000" marT="36000" marB="36000" anchor="ctr" anchorCtr="1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0.8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36000" marR="36000" marT="36000" marB="36000" anchor="ctr" anchorCtr="1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1.8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36000" marR="36000" marT="36000" marB="36000" anchor="ctr" anchorCtr="1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0.7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36000" marR="36000" marT="36000" marB="36000" anchor="ctr" anchorCtr="1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1.1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36000" marR="36000" marT="36000" marB="36000" anchor="ctr" anchorCtr="1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01659">
                <a:tc>
                  <a:txBody>
                    <a:bodyPr/>
                    <a:lstStyle/>
                    <a:p>
                      <a:pPr algn="l"/>
                      <a:r>
                        <a:rPr lang="en-CA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CN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36000" marR="36000" marT="36000" marB="36000" anchor="ctr" anchorCtr="1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2.9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36000" marR="36000" marT="36000" marB="36000" anchor="ctr" anchorCtr="1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3.0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36000" marR="36000" marT="36000" marB="36000" anchor="ctr" anchorCtr="1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3.4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36000" marR="36000" marT="36000" marB="36000" anchor="ctr" anchorCtr="1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3.2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36000" marR="36000" marT="36000" marB="36000" anchor="ctr" anchorCtr="1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3.1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36000" marR="36000" marT="36000" marB="36000" anchor="ctr" anchorCtr="1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01659">
                <a:tc>
                  <a:txBody>
                    <a:bodyPr/>
                    <a:lstStyle/>
                    <a:p>
                      <a:pPr algn="l"/>
                      <a:r>
                        <a:rPr lang="en-CA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Autopsy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36000" marR="36000" marT="36000" marB="36000" anchor="ctr" anchorCtr="1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0.6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36000" marR="36000" marT="36000" marB="36000" anchor="ctr" anchorCtr="1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0.5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36000" marR="36000" marT="36000" marB="36000" anchor="ctr" anchorCtr="1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0.4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36000" marR="36000" marT="36000" marB="36000" anchor="ctr" anchorCtr="1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0.4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36000" marR="36000" marT="36000" marB="36000" anchor="ctr" anchorCtr="1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0.5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36000" marR="36000" marT="36000" marB="36000" anchor="ctr" anchorCtr="1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0165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CA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Total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36000" marR="36000" marT="36000" marB="36000" anchor="ctr" anchorCtr="1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33.2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36000" marR="36000" marT="36000" marB="36000" anchor="ctr" anchorCtr="1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34.0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36000" marR="36000" marT="36000" marB="36000" anchor="ctr" anchorCtr="1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31.9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36000" marR="36000" marT="36000" marB="36000" anchor="ctr" anchorCtr="1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33.2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36000" marR="36000" marT="36000" marB="36000" anchor="ctr" anchorCtr="1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33.1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36000" marR="36000" marT="36000" marB="36000" anchor="ctr" anchorCtr="1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98294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CustomShape 1"/>
          <p:cNvSpPr/>
          <p:nvPr/>
        </p:nvSpPr>
        <p:spPr>
          <a:xfrm>
            <a:off x="793800" y="-360"/>
            <a:ext cx="6477840" cy="105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CA" sz="28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Takeaway</a:t>
            </a:r>
            <a:endParaRPr lang="en-CA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28" name="CustomShape 2"/>
          <p:cNvSpPr/>
          <p:nvPr/>
        </p:nvSpPr>
        <p:spPr>
          <a:xfrm>
            <a:off x="793800" y="1518840"/>
            <a:ext cx="7555680" cy="460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en-CA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3620" indent="-342900">
              <a:lnSpc>
                <a:spcPct val="100000"/>
              </a:lnSpc>
              <a:buClr>
                <a:srgbClr val="595959"/>
              </a:buClr>
              <a:buFont typeface="Arial" panose="020B0604020202020204" pitchFamily="34" charset="0"/>
              <a:buChar char="•"/>
            </a:pPr>
            <a:r>
              <a:rPr lang="en-CA" sz="2400" b="0" strike="noStrike" spc="-1" dirty="0" err="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PowerJ</a:t>
            </a:r>
            <a:r>
              <a:rPr lang="en-CA" sz="2400" b="0" strike="noStrike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is a benchmarking tool that provides you with objective data about </a:t>
            </a:r>
            <a:r>
              <a:rPr lang="en-CA" sz="2400" b="0" strike="noStrike" spc="-1" dirty="0" smtClean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workload</a:t>
            </a:r>
          </a:p>
          <a:p>
            <a:pPr marL="343620" indent="-342900">
              <a:lnSpc>
                <a:spcPct val="100000"/>
              </a:lnSpc>
              <a:buClr>
                <a:srgbClr val="595959"/>
              </a:buClr>
              <a:buFont typeface="Arial" panose="020B0604020202020204" pitchFamily="34" charset="0"/>
              <a:buChar char="•"/>
            </a:pPr>
            <a:r>
              <a:rPr lang="en-CA" sz="2400" b="0" strike="noStrike" spc="-1" dirty="0" smtClean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Every </a:t>
            </a:r>
            <a:r>
              <a:rPr lang="en-CA" sz="2400" b="0" strike="noStrike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tool has limitations</a:t>
            </a:r>
            <a:endParaRPr lang="en-CA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3620" indent="-342900">
              <a:lnSpc>
                <a:spcPct val="100000"/>
              </a:lnSpc>
              <a:buClr>
                <a:srgbClr val="595959"/>
              </a:buClr>
              <a:buFont typeface="Arial" panose="020B0604020202020204" pitchFamily="34" charset="0"/>
              <a:buChar char="•"/>
            </a:pPr>
            <a:r>
              <a:rPr lang="en-CA" sz="2400" b="0" strike="noStrike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The data provided by </a:t>
            </a:r>
            <a:r>
              <a:rPr lang="en-CA" sz="2400" b="0" strike="noStrike" spc="-1" dirty="0" err="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PowerJ</a:t>
            </a:r>
            <a:r>
              <a:rPr lang="en-CA" sz="2400" b="0" strike="noStrike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is a </a:t>
            </a:r>
            <a:r>
              <a:rPr lang="en-CA" sz="2400" b="1" u="sng" strike="noStrike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starting point</a:t>
            </a:r>
            <a:r>
              <a:rPr lang="en-CA" sz="2400" b="0" strike="noStrike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for discussions about workload – it is not the end point! </a:t>
            </a:r>
            <a:endParaRPr lang="en-CA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CA" sz="2400" b="0" strike="noStrike" spc="-1" dirty="0" err="1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PowerJ</a:t>
            </a:r>
            <a:r>
              <a:rPr lang="en-CA" sz="2400" b="0" strike="noStrike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is an open-source software; the source code, data, and this presentation are available on GitHub</a:t>
            </a:r>
            <a:r>
              <a:rPr lang="en-CA" sz="2400" b="0" strike="noStrike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Noto Sans"/>
                <a:cs typeface="Times New Roman" panose="02020603050405020304" pitchFamily="18" charset="0"/>
              </a:rPr>
              <a:t>®  </a:t>
            </a:r>
            <a:r>
              <a:rPr lang="en-CA" sz="2400" b="0" u="sng" strike="noStrike" spc="-1" dirty="0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Noto Sans"/>
                <a:cs typeface="Times New Roman" panose="02020603050405020304" pitchFamily="18" charset="0"/>
              </a:rPr>
              <a:t>https://github.com/fhalwani/PowerJ</a:t>
            </a:r>
            <a:endParaRPr lang="en-CA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9" name="CustomShape 1"/>
          <p:cNvSpPr/>
          <p:nvPr/>
        </p:nvSpPr>
        <p:spPr>
          <a:xfrm>
            <a:off x="1190504" y="-360"/>
            <a:ext cx="6477840" cy="105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CA" sz="40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T</a:t>
            </a:r>
            <a:r>
              <a:rPr lang="en-CA" sz="40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hank You</a:t>
            </a:r>
            <a:endParaRPr lang="en-CA" sz="4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793800" y="-360"/>
            <a:ext cx="6477840" cy="105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CA" sz="28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CAP  (Canada)</a:t>
            </a:r>
            <a:endParaRPr lang="en-CA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4" name="CustomShape 2"/>
          <p:cNvSpPr/>
          <p:nvPr/>
        </p:nvSpPr>
        <p:spPr>
          <a:xfrm>
            <a:off x="360000" y="1518840"/>
            <a:ext cx="8423280" cy="460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2720" indent="-342000">
              <a:lnSpc>
                <a:spcPct val="100000"/>
              </a:lnSpc>
              <a:buClr>
                <a:srgbClr val="595959"/>
              </a:buClr>
              <a:buFont typeface="Arial"/>
              <a:buChar char="•"/>
            </a:pPr>
            <a:r>
              <a:rPr lang="en-CA" sz="2800" b="0" strike="noStrike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Assigns different levels according to case complexity with more units allocated to more complex specimens.</a:t>
            </a:r>
            <a:endParaRPr lang="en-CA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000">
              <a:lnSpc>
                <a:spcPct val="100000"/>
              </a:lnSpc>
              <a:buClr>
                <a:srgbClr val="595959"/>
              </a:buClr>
              <a:buFont typeface="Arial"/>
              <a:buChar char="•"/>
            </a:pPr>
            <a:r>
              <a:rPr lang="en-CA" sz="2800" b="0" strike="noStrike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In most cases, number of units changes according to number of blocks submitted. </a:t>
            </a:r>
            <a:endParaRPr lang="en-CA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000">
              <a:lnSpc>
                <a:spcPct val="100000"/>
              </a:lnSpc>
              <a:buClr>
                <a:srgbClr val="595959"/>
              </a:buClr>
              <a:buFont typeface="Arial"/>
              <a:buChar char="•"/>
            </a:pPr>
            <a:r>
              <a:rPr lang="en-CA" sz="2800" b="0" strike="noStrike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In some cases, number of units changes according to number of fragments, cores or lesions.</a:t>
            </a:r>
            <a:endParaRPr lang="en-CA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000">
              <a:lnSpc>
                <a:spcPct val="100000"/>
              </a:lnSpc>
              <a:buClr>
                <a:srgbClr val="595959"/>
              </a:buClr>
              <a:buFont typeface="Arial"/>
              <a:buChar char="•"/>
            </a:pPr>
            <a:r>
              <a:rPr lang="en-CA" sz="2800" b="0" strike="noStrike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Assigns additional units for additional work:</a:t>
            </a:r>
            <a:endParaRPr lang="en-CA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1223640" lvl="4" indent="-303840">
              <a:lnSpc>
                <a:spcPct val="100000"/>
              </a:lnSpc>
              <a:buClr>
                <a:srgbClr val="595959"/>
              </a:buClr>
              <a:buFont typeface="Arial"/>
              <a:buChar char="•"/>
            </a:pPr>
            <a:r>
              <a:rPr lang="en-CA" sz="2800" b="0" strike="noStrike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Immunohistochemistry</a:t>
            </a:r>
            <a:endParaRPr lang="en-CA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1223640" lvl="4" indent="-303840">
              <a:lnSpc>
                <a:spcPct val="100000"/>
              </a:lnSpc>
              <a:buClr>
                <a:srgbClr val="595959"/>
              </a:buClr>
              <a:buFont typeface="Arial"/>
              <a:buChar char="•"/>
            </a:pPr>
            <a:r>
              <a:rPr lang="en-CA" sz="2800" b="0" strike="noStrike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Special Stains</a:t>
            </a:r>
            <a:endParaRPr lang="en-CA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1223640" lvl="4" indent="-303840">
              <a:lnSpc>
                <a:spcPct val="100000"/>
              </a:lnSpc>
              <a:buClr>
                <a:srgbClr val="595959"/>
              </a:buClr>
              <a:buFont typeface="Arial"/>
              <a:buChar char="•"/>
            </a:pPr>
            <a:r>
              <a:rPr lang="en-CA" sz="2800" b="0" strike="noStrike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Quality Assurance activities</a:t>
            </a:r>
            <a:endParaRPr lang="en-CA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1223640" lvl="4" indent="-303840">
              <a:lnSpc>
                <a:spcPct val="100000"/>
              </a:lnSpc>
              <a:buClr>
                <a:srgbClr val="595959"/>
              </a:buClr>
              <a:buFont typeface="Arial"/>
              <a:buChar char="•"/>
            </a:pPr>
            <a:r>
              <a:rPr lang="en-CA" sz="2800" b="0" strike="noStrike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Frozen sections</a:t>
            </a:r>
            <a:endParaRPr lang="en-CA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793800" y="-360"/>
            <a:ext cx="6477840" cy="105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CA" sz="28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W2Q (Ontario)</a:t>
            </a:r>
            <a:endParaRPr lang="en-CA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6" name="CustomShape 2"/>
          <p:cNvSpPr/>
          <p:nvPr/>
        </p:nvSpPr>
        <p:spPr>
          <a:xfrm>
            <a:off x="288000" y="1518840"/>
            <a:ext cx="8423280" cy="460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2720" indent="-342000">
              <a:lnSpc>
                <a:spcPct val="100000"/>
              </a:lnSpc>
              <a:buClr>
                <a:srgbClr val="595959"/>
              </a:buClr>
              <a:buFont typeface="Arial"/>
              <a:buChar char="•"/>
            </a:pPr>
            <a:r>
              <a:rPr lang="en-CA" sz="2800" b="0" strike="noStrike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Based on the American CPT, but aligned to the OHIP SOB</a:t>
            </a:r>
            <a:endParaRPr lang="en-CA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000">
              <a:lnSpc>
                <a:spcPct val="100000"/>
              </a:lnSpc>
              <a:buClr>
                <a:srgbClr val="595959"/>
              </a:buClr>
              <a:buFont typeface="Arial"/>
              <a:buChar char="•"/>
            </a:pPr>
            <a:r>
              <a:rPr lang="en-CA" sz="2800" b="0" strike="noStrike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Assigns different levels according to case complexity</a:t>
            </a:r>
            <a:endParaRPr lang="en-CA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000">
              <a:lnSpc>
                <a:spcPct val="100000"/>
              </a:lnSpc>
              <a:buClr>
                <a:srgbClr val="595959"/>
              </a:buClr>
              <a:buFont typeface="Arial"/>
              <a:buChar char="•"/>
            </a:pPr>
            <a:r>
              <a:rPr lang="en-CA" sz="2800" b="0" strike="noStrike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Does not assign units for extra blocks or levels</a:t>
            </a:r>
            <a:endParaRPr lang="en-CA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000">
              <a:lnSpc>
                <a:spcPct val="100000"/>
              </a:lnSpc>
              <a:buClr>
                <a:srgbClr val="595959"/>
              </a:buClr>
              <a:buFont typeface="Arial"/>
              <a:buChar char="•"/>
            </a:pPr>
            <a:r>
              <a:rPr lang="en-CA" sz="2800" b="0" strike="noStrike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Does not count fragments, cores or lesions</a:t>
            </a:r>
            <a:endParaRPr lang="en-CA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000">
              <a:lnSpc>
                <a:spcPct val="100000"/>
              </a:lnSpc>
              <a:buClr>
                <a:srgbClr val="595959"/>
              </a:buClr>
              <a:buFont typeface="Arial"/>
              <a:buChar char="•"/>
            </a:pPr>
            <a:r>
              <a:rPr lang="en-CA" sz="2800" b="0" strike="noStrike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Assigns additional units for routine/additional work:</a:t>
            </a:r>
            <a:endParaRPr lang="en-CA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1223640" lvl="4" indent="-303840">
              <a:lnSpc>
                <a:spcPct val="100000"/>
              </a:lnSpc>
              <a:buClr>
                <a:srgbClr val="595959"/>
              </a:buClr>
              <a:buFont typeface="Arial"/>
              <a:buChar char="•"/>
            </a:pPr>
            <a:r>
              <a:rPr lang="en-CA" sz="2800" b="0" strike="noStrike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Immunohistochemistry</a:t>
            </a:r>
            <a:endParaRPr lang="en-CA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1223640" lvl="4" indent="-303840">
              <a:lnSpc>
                <a:spcPct val="100000"/>
              </a:lnSpc>
              <a:buClr>
                <a:srgbClr val="595959"/>
              </a:buClr>
              <a:buFont typeface="Arial"/>
              <a:buChar char="•"/>
            </a:pPr>
            <a:r>
              <a:rPr lang="en-CA" sz="2800" b="0" strike="noStrike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Special Stains</a:t>
            </a:r>
            <a:endParaRPr lang="en-CA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1223640" lvl="4" indent="-303840">
              <a:lnSpc>
                <a:spcPct val="100000"/>
              </a:lnSpc>
              <a:buClr>
                <a:srgbClr val="595959"/>
              </a:buClr>
              <a:buFont typeface="Arial"/>
              <a:buChar char="•"/>
            </a:pPr>
            <a:r>
              <a:rPr lang="en-CA" sz="2800" b="0" strike="noStrike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Quality Assurance activities</a:t>
            </a:r>
            <a:endParaRPr lang="en-CA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793800" y="-360"/>
            <a:ext cx="6477840" cy="105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CA" sz="28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RCP</a:t>
            </a:r>
            <a:r>
              <a:rPr lang="en-CA" sz="28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(UK)</a:t>
            </a:r>
            <a:endParaRPr lang="en-CA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8" name="CustomShape 2"/>
          <p:cNvSpPr/>
          <p:nvPr/>
        </p:nvSpPr>
        <p:spPr>
          <a:xfrm>
            <a:off x="793800" y="1518840"/>
            <a:ext cx="7555680" cy="460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2720" indent="-342000">
              <a:lnSpc>
                <a:spcPct val="100000"/>
              </a:lnSpc>
              <a:buClr>
                <a:srgbClr val="595959"/>
              </a:buClr>
              <a:buFont typeface="Arial"/>
              <a:buChar char="•"/>
            </a:pPr>
            <a:r>
              <a:rPr lang="en-CA" sz="2800" b="0" strike="noStrike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Accounts for case complexity with more units allocated to more complex specimens.</a:t>
            </a:r>
            <a:endParaRPr lang="en-CA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000">
              <a:lnSpc>
                <a:spcPct val="100000"/>
              </a:lnSpc>
              <a:buClr>
                <a:srgbClr val="595959"/>
              </a:buClr>
              <a:buFont typeface="Arial"/>
              <a:buChar char="•"/>
            </a:pPr>
            <a:r>
              <a:rPr lang="en-CA" sz="2800" b="0" strike="noStrike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Combines some specimens (GI, prostate) into groups (1, 2-5, &gt; 5) </a:t>
            </a:r>
            <a:endParaRPr lang="en-CA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000">
              <a:lnSpc>
                <a:spcPct val="100000"/>
              </a:lnSpc>
              <a:buClr>
                <a:srgbClr val="595959"/>
              </a:buClr>
              <a:buFont typeface="Arial"/>
              <a:buChar char="•"/>
            </a:pPr>
            <a:r>
              <a:rPr lang="en-CA" sz="2800" b="0" strike="noStrike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Does not assign additional units for extra blocks/slides, immunohistochemistry, quality assurance activities (except EM)</a:t>
            </a:r>
            <a:endParaRPr lang="en-CA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000">
              <a:lnSpc>
                <a:spcPct val="100000"/>
              </a:lnSpc>
              <a:buClr>
                <a:srgbClr val="595959"/>
              </a:buClr>
              <a:buFont typeface="Arial"/>
              <a:buChar char="•"/>
            </a:pPr>
            <a:r>
              <a:rPr lang="en-CA" sz="2800" b="0" strike="noStrike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No codes for Neuropath </a:t>
            </a:r>
            <a:endParaRPr lang="en-CA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793800" y="-360"/>
            <a:ext cx="6477840" cy="105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CA" sz="28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CPT (USA)</a:t>
            </a:r>
            <a:endParaRPr lang="en-CA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30" name="CustomShape 2"/>
          <p:cNvSpPr/>
          <p:nvPr/>
        </p:nvSpPr>
        <p:spPr>
          <a:xfrm>
            <a:off x="793800" y="1268640"/>
            <a:ext cx="7555680" cy="5184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2720" indent="-342000">
              <a:lnSpc>
                <a:spcPct val="100000"/>
              </a:lnSpc>
              <a:buClr>
                <a:srgbClr val="595959"/>
              </a:buClr>
              <a:buFont typeface="Arial"/>
              <a:buChar char="•"/>
            </a:pPr>
            <a:r>
              <a:rPr lang="en-CA" sz="2800" b="0" strike="noStrike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Assigns different levels according to case complexity with more units allocated to more complex specimens.</a:t>
            </a:r>
            <a:endParaRPr lang="en-CA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000">
              <a:lnSpc>
                <a:spcPct val="100000"/>
              </a:lnSpc>
              <a:buClr>
                <a:srgbClr val="595959"/>
              </a:buClr>
              <a:buFont typeface="Arial"/>
              <a:buChar char="•"/>
            </a:pPr>
            <a:r>
              <a:rPr lang="en-CA" sz="2800" b="0" strike="noStrike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Does not assign additional units for extra blocks/slides</a:t>
            </a:r>
            <a:endParaRPr lang="en-CA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000">
              <a:lnSpc>
                <a:spcPct val="100000"/>
              </a:lnSpc>
              <a:buClr>
                <a:srgbClr val="595959"/>
              </a:buClr>
              <a:buFont typeface="Arial"/>
              <a:buChar char="•"/>
            </a:pPr>
            <a:r>
              <a:rPr lang="en-CA" sz="2800" b="0" strike="noStrike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Assigns additional units for routine/additional work, one per specimen, no repeats:</a:t>
            </a:r>
            <a:endParaRPr lang="en-CA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1223640" lvl="4" indent="-303840">
              <a:lnSpc>
                <a:spcPct val="100000"/>
              </a:lnSpc>
              <a:buClr>
                <a:srgbClr val="595959"/>
              </a:buClr>
              <a:buFont typeface="Arial"/>
              <a:buChar char="•"/>
            </a:pPr>
            <a:r>
              <a:rPr lang="en-CA" sz="2800" b="0" strike="noStrike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Immunohistochemistry</a:t>
            </a:r>
            <a:endParaRPr lang="en-CA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1223640" lvl="4" indent="-303840">
              <a:lnSpc>
                <a:spcPct val="100000"/>
              </a:lnSpc>
              <a:buClr>
                <a:srgbClr val="595959"/>
              </a:buClr>
              <a:buFont typeface="Arial"/>
              <a:buChar char="•"/>
            </a:pPr>
            <a:r>
              <a:rPr lang="en-CA" sz="2800" b="0" strike="noStrike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Special Stains</a:t>
            </a:r>
            <a:endParaRPr lang="en-CA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000">
              <a:lnSpc>
                <a:spcPct val="100000"/>
              </a:lnSpc>
              <a:buClr>
                <a:srgbClr val="595959"/>
              </a:buClr>
              <a:buFont typeface="Arial"/>
              <a:buChar char="•"/>
            </a:pPr>
            <a:r>
              <a:rPr lang="en-CA" sz="2800" b="0" strike="noStrike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Does not assign units for autopsy or quality assurance activities</a:t>
            </a:r>
            <a:endParaRPr lang="en-CA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2720" indent="-342000">
              <a:lnSpc>
                <a:spcPct val="100000"/>
              </a:lnSpc>
              <a:buClr>
                <a:srgbClr val="595959"/>
              </a:buClr>
              <a:buFont typeface="Arial"/>
              <a:buChar char="•"/>
            </a:pPr>
            <a:r>
              <a:rPr lang="en-CA" sz="2800" b="0" strike="noStrike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Does not define a standard value for FTE</a:t>
            </a:r>
            <a:endParaRPr lang="en-CA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793800" y="-360"/>
            <a:ext cx="6477840" cy="105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CA" sz="2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Summary</a:t>
            </a:r>
            <a:endParaRPr lang="en-CA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graphicFrame>
        <p:nvGraphicFramePr>
          <p:cNvPr id="132" name="Table 2"/>
          <p:cNvGraphicFramePr/>
          <p:nvPr/>
        </p:nvGraphicFramePr>
        <p:xfrm>
          <a:off x="353520" y="1188000"/>
          <a:ext cx="7746840" cy="5594880"/>
        </p:xfrm>
        <a:graphic>
          <a:graphicData uri="http://schemas.openxmlformats.org/drawingml/2006/table">
            <a:tbl>
              <a:tblPr/>
              <a:tblGrid>
                <a:gridCol w="2639160"/>
                <a:gridCol w="1333800"/>
                <a:gridCol w="1217520"/>
                <a:gridCol w="1352880"/>
                <a:gridCol w="1203480"/>
              </a:tblGrid>
              <a:tr h="3495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CAP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W2Q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RCP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CPT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349560">
                <a:tc>
                  <a:txBody>
                    <a:bodyPr/>
                    <a:lstStyle/>
                    <a:p>
                      <a:r>
                        <a:rPr lang="en-CA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Specimen Type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++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++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++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++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49560">
                <a:tc>
                  <a:txBody>
                    <a:bodyPr/>
                    <a:lstStyle/>
                    <a:p>
                      <a:r>
                        <a:rPr lang="en-CA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Blocks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++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49560">
                <a:tc>
                  <a:txBody>
                    <a:bodyPr/>
                    <a:lstStyle/>
                    <a:p>
                      <a:r>
                        <a:rPr lang="en-CA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Fragments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++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49560">
                <a:tc>
                  <a:txBody>
                    <a:bodyPr/>
                    <a:lstStyle/>
                    <a:p>
                      <a:r>
                        <a:rPr lang="en-CA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Lesions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++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49560">
                <a:tc>
                  <a:txBody>
                    <a:bodyPr/>
                    <a:lstStyle/>
                    <a:p>
                      <a:r>
                        <a:rPr lang="en-CA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Levels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++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49560">
                <a:tc>
                  <a:txBody>
                    <a:bodyPr/>
                    <a:lstStyle/>
                    <a:p>
                      <a:r>
                        <a:rPr lang="en-CA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SS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+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++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+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49560">
                <a:tc>
                  <a:txBody>
                    <a:bodyPr/>
                    <a:lstStyle/>
                    <a:p>
                      <a:r>
                        <a:rPr lang="en-CA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IHC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+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++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+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49560">
                <a:tc>
                  <a:txBody>
                    <a:bodyPr/>
                    <a:lstStyle/>
                    <a:p>
                      <a:r>
                        <a:rPr lang="en-CA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Molecular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++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++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++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49560">
                <a:tc>
                  <a:txBody>
                    <a:bodyPr/>
                    <a:lstStyle/>
                    <a:p>
                      <a:r>
                        <a:rPr lang="en-CA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Cell Block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++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++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49560">
                <a:tc>
                  <a:txBody>
                    <a:bodyPr/>
                    <a:lstStyle/>
                    <a:p>
                      <a:r>
                        <a:rPr lang="en-CA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Autopsy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++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++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+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+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49560">
                <a:tc>
                  <a:txBody>
                    <a:bodyPr/>
                    <a:lstStyle/>
                    <a:p>
                      <a:r>
                        <a:rPr lang="en-CA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Neuropath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++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++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++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49560">
                <a:tc>
                  <a:txBody>
                    <a:bodyPr/>
                    <a:lstStyle/>
                    <a:p>
                      <a:r>
                        <a:rPr lang="en-CA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Gross Only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++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++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++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49560">
                <a:tc>
                  <a:txBody>
                    <a:bodyPr/>
                    <a:lstStyle/>
                    <a:p>
                      <a:r>
                        <a:rPr lang="en-CA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IF Only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++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++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++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49560">
                <a:tc>
                  <a:txBody>
                    <a:bodyPr/>
                    <a:lstStyle/>
                    <a:p>
                      <a:r>
                        <a:rPr lang="en-CA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QAA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++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++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–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18600">
                <a:tc>
                  <a:txBody>
                    <a:bodyPr/>
                    <a:lstStyle/>
                    <a:p>
                      <a:r>
                        <a:rPr lang="en-CA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Annual Units per FTE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7,560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7,500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11,340</a:t>
                      </a:r>
                      <a:endParaRPr lang="en-CA" sz="2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6,016</a:t>
                      </a:r>
                      <a:endParaRPr lang="en-CA" sz="2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8374</TotalTime>
  <Words>1427</Words>
  <Application>Microsoft Office PowerPoint</Application>
  <PresentationFormat>On-screen Show (4:3)</PresentationFormat>
  <Paragraphs>728</Paragraphs>
  <Slides>45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45</vt:i4>
      </vt:variant>
    </vt:vector>
  </HeadingPairs>
  <TitlesOfParts>
    <vt:vector size="48" baseType="lpstr"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fhalwani@toh.ca</dc:creator>
  <cp:lastModifiedBy>Halwani, Fawaz</cp:lastModifiedBy>
  <cp:revision>656</cp:revision>
  <cp:lastPrinted>2018-09-25T15:18:39Z</cp:lastPrinted>
  <dcterms:created xsi:type="dcterms:W3CDTF">2004-09-07T23:20:41Z</dcterms:created>
  <dcterms:modified xsi:type="dcterms:W3CDTF">2018-09-25T17:23:55Z</dcterms:modified>
  <dc:language>en-CA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On-screen Show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38</vt:i4>
  </property>
</Properties>
</file>